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58" r:id="rId4"/>
    <p:sldId id="284" r:id="rId5"/>
    <p:sldId id="288" r:id="rId6"/>
    <p:sldId id="259" r:id="rId7"/>
    <p:sldId id="260" r:id="rId8"/>
    <p:sldId id="261" r:id="rId9"/>
    <p:sldId id="309" r:id="rId10"/>
    <p:sldId id="310" r:id="rId11"/>
    <p:sldId id="262" r:id="rId12"/>
    <p:sldId id="311" r:id="rId13"/>
    <p:sldId id="264" r:id="rId14"/>
    <p:sldId id="304" r:id="rId15"/>
    <p:sldId id="328" r:id="rId16"/>
    <p:sldId id="289" r:id="rId17"/>
    <p:sldId id="291" r:id="rId18"/>
    <p:sldId id="295" r:id="rId19"/>
    <p:sldId id="275" r:id="rId20"/>
    <p:sldId id="276" r:id="rId21"/>
    <p:sldId id="279" r:id="rId22"/>
    <p:sldId id="281" r:id="rId23"/>
    <p:sldId id="277" r:id="rId24"/>
    <p:sldId id="315" r:id="rId25"/>
    <p:sldId id="280" r:id="rId26"/>
    <p:sldId id="285" r:id="rId27"/>
    <p:sldId id="286" r:id="rId28"/>
    <p:sldId id="287" r:id="rId29"/>
    <p:sldId id="292" r:id="rId30"/>
    <p:sldId id="324" r:id="rId31"/>
    <p:sldId id="293" r:id="rId32"/>
    <p:sldId id="326" r:id="rId33"/>
    <p:sldId id="327" r:id="rId34"/>
    <p:sldId id="325" r:id="rId35"/>
    <p:sldId id="312" r:id="rId36"/>
    <p:sldId id="294" r:id="rId37"/>
    <p:sldId id="305" r:id="rId38"/>
    <p:sldId id="316" r:id="rId39"/>
    <p:sldId id="317" r:id="rId40"/>
    <p:sldId id="313" r:id="rId41"/>
    <p:sldId id="296" r:id="rId42"/>
    <p:sldId id="314" r:id="rId43"/>
    <p:sldId id="297" r:id="rId44"/>
    <p:sldId id="298" r:id="rId45"/>
    <p:sldId id="299" r:id="rId46"/>
    <p:sldId id="300" r:id="rId47"/>
    <p:sldId id="301" r:id="rId48"/>
    <p:sldId id="306" r:id="rId49"/>
    <p:sldId id="307" r:id="rId50"/>
    <p:sldId id="302" r:id="rId51"/>
    <p:sldId id="318" r:id="rId52"/>
    <p:sldId id="319" r:id="rId53"/>
    <p:sldId id="320" r:id="rId54"/>
    <p:sldId id="321" r:id="rId55"/>
    <p:sldId id="322" r:id="rId56"/>
    <p:sldId id="323" r:id="rId57"/>
    <p:sldId id="303" r:id="rId58"/>
    <p:sldId id="27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1" autoAdjust="0"/>
    <p:restoredTop sz="94660"/>
  </p:normalViewPr>
  <p:slideViewPr>
    <p:cSldViewPr snapToGrid="0">
      <p:cViewPr varScale="1">
        <p:scale>
          <a:sx n="70" d="100"/>
          <a:sy n="70" d="100"/>
        </p:scale>
        <p:origin x="5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8DEBA-4C20-4210-A1D4-A92C2906FA5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623E0ADA-51AD-4305-9EEC-AC7E87023F9E}">
      <dgm:prSet phldrT="[Text]"/>
      <dgm:spPr/>
      <dgm:t>
        <a:bodyPr/>
        <a:lstStyle/>
        <a:p>
          <a:r>
            <a:rPr lang="sv-SE" dirty="0"/>
            <a:t>Styrelse</a:t>
          </a:r>
          <a:endParaRPr lang="en-US" dirty="0"/>
        </a:p>
      </dgm:t>
    </dgm:pt>
    <dgm:pt modelId="{69DC893A-4F92-4EAC-99C4-C4543CE5E549}" type="parTrans" cxnId="{B802465D-829E-4086-9BED-E88C8257C83D}">
      <dgm:prSet/>
      <dgm:spPr/>
      <dgm:t>
        <a:bodyPr/>
        <a:lstStyle/>
        <a:p>
          <a:endParaRPr lang="en-US"/>
        </a:p>
      </dgm:t>
    </dgm:pt>
    <dgm:pt modelId="{832DA36C-7E51-47C8-80FE-DAE2567E43E7}" type="sibTrans" cxnId="{B802465D-829E-4086-9BED-E88C8257C83D}">
      <dgm:prSet/>
      <dgm:spPr/>
      <dgm:t>
        <a:bodyPr/>
        <a:lstStyle/>
        <a:p>
          <a:endParaRPr lang="en-US"/>
        </a:p>
      </dgm:t>
    </dgm:pt>
    <dgm:pt modelId="{7E9B785E-0C70-497F-A8CD-98939764D1E0}">
      <dgm:prSet phldrT="[Text]"/>
      <dgm:spPr/>
      <dgm:t>
        <a:bodyPr/>
        <a:lstStyle/>
        <a:p>
          <a:r>
            <a:rPr lang="sv-SE" dirty="0"/>
            <a:t>Fest</a:t>
          </a:r>
          <a:endParaRPr lang="en-US" dirty="0"/>
        </a:p>
      </dgm:t>
    </dgm:pt>
    <dgm:pt modelId="{5FC4A6BF-B7F2-4E66-83E8-799903D1A8D4}" type="parTrans" cxnId="{524BFD3A-885E-459F-ABC0-214758F27C97}">
      <dgm:prSet/>
      <dgm:spPr/>
      <dgm:t>
        <a:bodyPr/>
        <a:lstStyle/>
        <a:p>
          <a:endParaRPr lang="en-US"/>
        </a:p>
      </dgm:t>
    </dgm:pt>
    <dgm:pt modelId="{5B457700-07A3-4CFA-AE55-7D5BAF15787E}" type="sibTrans" cxnId="{524BFD3A-885E-459F-ABC0-214758F27C97}">
      <dgm:prSet/>
      <dgm:spPr/>
      <dgm:t>
        <a:bodyPr/>
        <a:lstStyle/>
        <a:p>
          <a:endParaRPr lang="en-US"/>
        </a:p>
      </dgm:t>
    </dgm:pt>
    <dgm:pt modelId="{96AEFBAC-20D0-4B25-90DD-74F347632044}">
      <dgm:prSet phldrT="[Text]"/>
      <dgm:spPr/>
      <dgm:t>
        <a:bodyPr/>
        <a:lstStyle/>
        <a:p>
          <a:r>
            <a:rPr lang="sv-SE" dirty="0"/>
            <a:t>Underhållsteam</a:t>
          </a:r>
          <a:endParaRPr lang="en-US" dirty="0"/>
        </a:p>
      </dgm:t>
    </dgm:pt>
    <dgm:pt modelId="{C2A8587F-D4B8-4BF4-BB55-358359CDB04D}" type="parTrans" cxnId="{4B150DDE-A926-45DC-AED5-7C632F2746A6}">
      <dgm:prSet/>
      <dgm:spPr/>
      <dgm:t>
        <a:bodyPr/>
        <a:lstStyle/>
        <a:p>
          <a:endParaRPr lang="en-US"/>
        </a:p>
      </dgm:t>
    </dgm:pt>
    <dgm:pt modelId="{A7EDF3EE-DD25-49CB-859C-F609FE8FAFCD}" type="sibTrans" cxnId="{4B150DDE-A926-45DC-AED5-7C632F2746A6}">
      <dgm:prSet/>
      <dgm:spPr/>
      <dgm:t>
        <a:bodyPr/>
        <a:lstStyle/>
        <a:p>
          <a:endParaRPr lang="en-US"/>
        </a:p>
      </dgm:t>
    </dgm:pt>
    <dgm:pt modelId="{8ADE7630-AF3F-4982-AEB3-ACF065BFAE6C}">
      <dgm:prSet phldrT="[Text]"/>
      <dgm:spPr/>
      <dgm:t>
        <a:bodyPr/>
        <a:lstStyle/>
        <a:p>
          <a:r>
            <a:rPr lang="sv-SE" dirty="0"/>
            <a:t>Markteamet</a:t>
          </a:r>
          <a:endParaRPr lang="en-US" dirty="0"/>
        </a:p>
      </dgm:t>
    </dgm:pt>
    <dgm:pt modelId="{D837D08C-CFE8-445F-9192-67528E5C97DF}" type="parTrans" cxnId="{2251FBF9-29D5-4C41-8F6B-2A0B57997B62}">
      <dgm:prSet/>
      <dgm:spPr/>
      <dgm:t>
        <a:bodyPr/>
        <a:lstStyle/>
        <a:p>
          <a:endParaRPr lang="en-US"/>
        </a:p>
      </dgm:t>
    </dgm:pt>
    <dgm:pt modelId="{0324B56F-52E3-4198-95F7-7A5FFB7440DB}" type="sibTrans" cxnId="{2251FBF9-29D5-4C41-8F6B-2A0B57997B62}">
      <dgm:prSet/>
      <dgm:spPr/>
      <dgm:t>
        <a:bodyPr/>
        <a:lstStyle/>
        <a:p>
          <a:endParaRPr lang="en-US"/>
        </a:p>
      </dgm:t>
    </dgm:pt>
    <dgm:pt modelId="{E8E07329-58BF-402B-8D3F-E173323DB025}">
      <dgm:prSet phldrT="[Text]"/>
      <dgm:spPr/>
      <dgm:t>
        <a:bodyPr/>
        <a:lstStyle/>
        <a:p>
          <a:r>
            <a:rPr lang="sv-SE" dirty="0"/>
            <a:t>Fastighet</a:t>
          </a:r>
          <a:endParaRPr lang="en-US" dirty="0"/>
        </a:p>
      </dgm:t>
    </dgm:pt>
    <dgm:pt modelId="{9D0B4BF6-2250-490B-A2E0-555891EA326F}" type="parTrans" cxnId="{B971547D-5F1C-42D3-A8E3-BC153EF43747}">
      <dgm:prSet/>
      <dgm:spPr/>
      <dgm:t>
        <a:bodyPr/>
        <a:lstStyle/>
        <a:p>
          <a:endParaRPr lang="en-US"/>
        </a:p>
      </dgm:t>
    </dgm:pt>
    <dgm:pt modelId="{99A18DD5-9ABB-4B04-96BD-EA89B464BCCC}" type="sibTrans" cxnId="{B971547D-5F1C-42D3-A8E3-BC153EF43747}">
      <dgm:prSet/>
      <dgm:spPr/>
      <dgm:t>
        <a:bodyPr/>
        <a:lstStyle/>
        <a:p>
          <a:endParaRPr lang="en-US"/>
        </a:p>
      </dgm:t>
    </dgm:pt>
    <dgm:pt modelId="{FA436FE1-A433-446D-8616-A43BD3CA07E5}">
      <dgm:prSet/>
      <dgm:spPr/>
      <dgm:t>
        <a:bodyPr/>
        <a:lstStyle/>
        <a:p>
          <a:endParaRPr lang="en-US"/>
        </a:p>
      </dgm:t>
    </dgm:pt>
    <dgm:pt modelId="{098ACD56-1935-4EEA-89AC-932E7A96D48F}" type="parTrans" cxnId="{CFBA642D-43CB-4569-AC13-1E6A227DFF96}">
      <dgm:prSet/>
      <dgm:spPr/>
      <dgm:t>
        <a:bodyPr/>
        <a:lstStyle/>
        <a:p>
          <a:endParaRPr lang="en-US"/>
        </a:p>
      </dgm:t>
    </dgm:pt>
    <dgm:pt modelId="{378C1038-58BB-4199-B1E8-7DEC353755AB}" type="sibTrans" cxnId="{CFBA642D-43CB-4569-AC13-1E6A227DFF96}">
      <dgm:prSet/>
      <dgm:spPr/>
      <dgm:t>
        <a:bodyPr/>
        <a:lstStyle/>
        <a:p>
          <a:endParaRPr lang="en-US"/>
        </a:p>
      </dgm:t>
    </dgm:pt>
    <dgm:pt modelId="{E7364D37-E6F1-477C-9788-ACF18556D054}">
      <dgm:prSet phldrT="[Text]"/>
      <dgm:spPr/>
      <dgm:t>
        <a:bodyPr/>
        <a:lstStyle/>
        <a:p>
          <a:endParaRPr lang="en-US"/>
        </a:p>
      </dgm:t>
    </dgm:pt>
    <dgm:pt modelId="{D9C05422-AE0E-4426-9A3C-FD3DADF25D7C}" type="parTrans" cxnId="{46806D1D-FF03-4E54-B43E-7D415BD35DE8}">
      <dgm:prSet/>
      <dgm:spPr/>
      <dgm:t>
        <a:bodyPr/>
        <a:lstStyle/>
        <a:p>
          <a:endParaRPr lang="en-US"/>
        </a:p>
      </dgm:t>
    </dgm:pt>
    <dgm:pt modelId="{74016BF5-63A6-4192-96EA-899C60B5DA38}" type="sibTrans" cxnId="{46806D1D-FF03-4E54-B43E-7D415BD35DE8}">
      <dgm:prSet/>
      <dgm:spPr/>
      <dgm:t>
        <a:bodyPr/>
        <a:lstStyle/>
        <a:p>
          <a:endParaRPr lang="en-US"/>
        </a:p>
      </dgm:t>
    </dgm:pt>
    <dgm:pt modelId="{DC53A5AC-8665-47CD-9946-DDA4AB256367}">
      <dgm:prSet phldrT="[Text]"/>
      <dgm:spPr/>
      <dgm:t>
        <a:bodyPr/>
        <a:lstStyle/>
        <a:p>
          <a:endParaRPr lang="en-US"/>
        </a:p>
      </dgm:t>
    </dgm:pt>
    <dgm:pt modelId="{423B634B-4E18-401C-B18E-5CA0C9FC552B}" type="parTrans" cxnId="{E0516BDA-8732-4DB9-838B-C6BF108FE1B9}">
      <dgm:prSet/>
      <dgm:spPr/>
      <dgm:t>
        <a:bodyPr/>
        <a:lstStyle/>
        <a:p>
          <a:endParaRPr lang="en-US"/>
        </a:p>
      </dgm:t>
    </dgm:pt>
    <dgm:pt modelId="{8D2FA123-9683-4AC9-996F-FDB97C7261FB}" type="sibTrans" cxnId="{E0516BDA-8732-4DB9-838B-C6BF108FE1B9}">
      <dgm:prSet/>
      <dgm:spPr/>
      <dgm:t>
        <a:bodyPr/>
        <a:lstStyle/>
        <a:p>
          <a:endParaRPr lang="en-US"/>
        </a:p>
      </dgm:t>
    </dgm:pt>
    <dgm:pt modelId="{863E3845-C6AB-4A0D-8F46-6E0012C0CCEF}">
      <dgm:prSet/>
      <dgm:spPr/>
      <dgm:t>
        <a:bodyPr/>
        <a:lstStyle/>
        <a:p>
          <a:endParaRPr lang="en-US"/>
        </a:p>
      </dgm:t>
    </dgm:pt>
    <dgm:pt modelId="{049C6A28-FB02-4E92-808F-82024E341817}" type="parTrans" cxnId="{7130894E-E224-4FF1-8DDD-9B3A79C127E4}">
      <dgm:prSet/>
      <dgm:spPr/>
      <dgm:t>
        <a:bodyPr/>
        <a:lstStyle/>
        <a:p>
          <a:endParaRPr lang="en-US"/>
        </a:p>
      </dgm:t>
    </dgm:pt>
    <dgm:pt modelId="{4D258CEE-740D-450F-A010-0BD81C09CCE8}" type="sibTrans" cxnId="{7130894E-E224-4FF1-8DDD-9B3A79C127E4}">
      <dgm:prSet/>
      <dgm:spPr/>
      <dgm:t>
        <a:bodyPr/>
        <a:lstStyle/>
        <a:p>
          <a:endParaRPr lang="en-US"/>
        </a:p>
      </dgm:t>
    </dgm:pt>
    <dgm:pt modelId="{3F8E3B39-2F74-4635-AAAA-34A816C06AA1}">
      <dgm:prSet custRadScaleRad="110420" custRadScaleInc="-77928"/>
      <dgm:spPr/>
      <dgm:t>
        <a:bodyPr/>
        <a:lstStyle/>
        <a:p>
          <a:endParaRPr lang="en-US"/>
        </a:p>
      </dgm:t>
    </dgm:pt>
    <dgm:pt modelId="{293989E7-4984-4C4B-8F98-DDE79FA2E63D}" type="parTrans" cxnId="{59A9589B-2B4E-4DA2-8711-6F5FF1FE2A19}">
      <dgm:prSet/>
      <dgm:spPr/>
      <dgm:t>
        <a:bodyPr/>
        <a:lstStyle/>
        <a:p>
          <a:endParaRPr lang="en-US"/>
        </a:p>
      </dgm:t>
    </dgm:pt>
    <dgm:pt modelId="{57B6F177-2B3B-41DF-9B48-6CD4D9A35E6C}" type="sibTrans" cxnId="{59A9589B-2B4E-4DA2-8711-6F5FF1FE2A19}">
      <dgm:prSet/>
      <dgm:spPr/>
      <dgm:t>
        <a:bodyPr/>
        <a:lstStyle/>
        <a:p>
          <a:endParaRPr lang="en-US"/>
        </a:p>
      </dgm:t>
    </dgm:pt>
    <dgm:pt modelId="{3AF8F7A4-706C-4B77-B586-0595156A11D4}">
      <dgm:prSet custRadScaleRad="100351" custRadScaleInc="-36705"/>
      <dgm:spPr/>
      <dgm:t>
        <a:bodyPr/>
        <a:lstStyle/>
        <a:p>
          <a:endParaRPr lang="en-US"/>
        </a:p>
      </dgm:t>
    </dgm:pt>
    <dgm:pt modelId="{B7E9C38C-456B-4AE5-A7D3-C55AAB3C1D8B}" type="parTrans" cxnId="{B9D407AE-D37B-4BA7-9272-8C9C88F73D34}">
      <dgm:prSet/>
      <dgm:spPr/>
      <dgm:t>
        <a:bodyPr/>
        <a:lstStyle/>
        <a:p>
          <a:endParaRPr lang="en-US"/>
        </a:p>
      </dgm:t>
    </dgm:pt>
    <dgm:pt modelId="{8EA436A2-6B2E-490B-A410-05BB52C78DFB}" type="sibTrans" cxnId="{B9D407AE-D37B-4BA7-9272-8C9C88F73D34}">
      <dgm:prSet/>
      <dgm:spPr/>
      <dgm:t>
        <a:bodyPr/>
        <a:lstStyle/>
        <a:p>
          <a:endParaRPr lang="en-US"/>
        </a:p>
      </dgm:t>
    </dgm:pt>
    <dgm:pt modelId="{6075208B-BD5F-4D86-B190-3A2569317C90}">
      <dgm:prSet custRadScaleRad="100351" custRadScaleInc="-36705"/>
      <dgm:spPr/>
      <dgm:t>
        <a:bodyPr/>
        <a:lstStyle/>
        <a:p>
          <a:endParaRPr lang="en-US"/>
        </a:p>
      </dgm:t>
    </dgm:pt>
    <dgm:pt modelId="{F170B23E-1BE0-4C78-A3E1-942925FF3CE1}" type="parTrans" cxnId="{BE450D7F-2B90-4370-B5A1-E9039DD7BC5F}">
      <dgm:prSet/>
      <dgm:spPr/>
      <dgm:t>
        <a:bodyPr/>
        <a:lstStyle/>
        <a:p>
          <a:endParaRPr lang="en-US"/>
        </a:p>
      </dgm:t>
    </dgm:pt>
    <dgm:pt modelId="{DEB7AC29-B19F-4141-BF16-DA55F3526C40}" type="sibTrans" cxnId="{BE450D7F-2B90-4370-B5A1-E9039DD7BC5F}">
      <dgm:prSet/>
      <dgm:spPr/>
      <dgm:t>
        <a:bodyPr/>
        <a:lstStyle/>
        <a:p>
          <a:endParaRPr lang="en-US"/>
        </a:p>
      </dgm:t>
    </dgm:pt>
    <dgm:pt modelId="{78DBE631-3742-472D-BAAA-E9B2AA859A06}" type="pres">
      <dgm:prSet presAssocID="{0A48DEBA-4C20-4210-A1D4-A92C2906FA5D}" presName="Name0" presStyleCnt="0">
        <dgm:presLayoutVars>
          <dgm:chMax val="1"/>
          <dgm:dir/>
          <dgm:animLvl val="ctr"/>
          <dgm:resizeHandles val="exact"/>
        </dgm:presLayoutVars>
      </dgm:prSet>
      <dgm:spPr/>
      <dgm:t>
        <a:bodyPr/>
        <a:lstStyle/>
        <a:p>
          <a:endParaRPr lang="en-US"/>
        </a:p>
      </dgm:t>
    </dgm:pt>
    <dgm:pt modelId="{270EC415-5441-4F5D-BC82-B4FE546BB3D4}" type="pres">
      <dgm:prSet presAssocID="{623E0ADA-51AD-4305-9EEC-AC7E87023F9E}" presName="centerShape" presStyleLbl="node0" presStyleIdx="0" presStyleCnt="1"/>
      <dgm:spPr/>
      <dgm:t>
        <a:bodyPr/>
        <a:lstStyle/>
        <a:p>
          <a:endParaRPr lang="en-US"/>
        </a:p>
      </dgm:t>
    </dgm:pt>
    <dgm:pt modelId="{FA1AB74B-6588-4BD5-9980-9028ECB080CF}" type="pres">
      <dgm:prSet presAssocID="{5FC4A6BF-B7F2-4E66-83E8-799903D1A8D4}" presName="parTrans" presStyleLbl="sibTrans2D1" presStyleIdx="0" presStyleCnt="4"/>
      <dgm:spPr/>
      <dgm:t>
        <a:bodyPr/>
        <a:lstStyle/>
        <a:p>
          <a:endParaRPr lang="en-US"/>
        </a:p>
      </dgm:t>
    </dgm:pt>
    <dgm:pt modelId="{FC35FF86-DB0C-4B11-9C43-88F6C5CF30D2}" type="pres">
      <dgm:prSet presAssocID="{5FC4A6BF-B7F2-4E66-83E8-799903D1A8D4}" presName="connectorText" presStyleLbl="sibTrans2D1" presStyleIdx="0" presStyleCnt="4"/>
      <dgm:spPr/>
      <dgm:t>
        <a:bodyPr/>
        <a:lstStyle/>
        <a:p>
          <a:endParaRPr lang="en-US"/>
        </a:p>
      </dgm:t>
    </dgm:pt>
    <dgm:pt modelId="{C4744AE3-F813-431C-BBA2-342D130D8424}" type="pres">
      <dgm:prSet presAssocID="{7E9B785E-0C70-497F-A8CD-98939764D1E0}" presName="node" presStyleLbl="node1" presStyleIdx="0" presStyleCnt="4" custRadScaleRad="97807" custRadScaleInc="41169">
        <dgm:presLayoutVars>
          <dgm:bulletEnabled val="1"/>
        </dgm:presLayoutVars>
      </dgm:prSet>
      <dgm:spPr/>
      <dgm:t>
        <a:bodyPr/>
        <a:lstStyle/>
        <a:p>
          <a:endParaRPr lang="en-US"/>
        </a:p>
      </dgm:t>
    </dgm:pt>
    <dgm:pt modelId="{886DC6EC-A475-4E03-8F96-9E814D74A6EF}" type="pres">
      <dgm:prSet presAssocID="{C2A8587F-D4B8-4BF4-BB55-358359CDB04D}" presName="parTrans" presStyleLbl="sibTrans2D1" presStyleIdx="1" presStyleCnt="4"/>
      <dgm:spPr/>
      <dgm:t>
        <a:bodyPr/>
        <a:lstStyle/>
        <a:p>
          <a:endParaRPr lang="en-US"/>
        </a:p>
      </dgm:t>
    </dgm:pt>
    <dgm:pt modelId="{290C213F-2CC5-4B45-A566-2F06074AF552}" type="pres">
      <dgm:prSet presAssocID="{C2A8587F-D4B8-4BF4-BB55-358359CDB04D}" presName="connectorText" presStyleLbl="sibTrans2D1" presStyleIdx="1" presStyleCnt="4"/>
      <dgm:spPr/>
      <dgm:t>
        <a:bodyPr/>
        <a:lstStyle/>
        <a:p>
          <a:endParaRPr lang="en-US"/>
        </a:p>
      </dgm:t>
    </dgm:pt>
    <dgm:pt modelId="{714AD4E0-4B42-468A-921C-C735E066F42C}" type="pres">
      <dgm:prSet presAssocID="{96AEFBAC-20D0-4B25-90DD-74F347632044}" presName="node" presStyleLbl="node1" presStyleIdx="1" presStyleCnt="4" custRadScaleRad="100351" custRadScaleInc="-36705">
        <dgm:presLayoutVars>
          <dgm:bulletEnabled val="1"/>
        </dgm:presLayoutVars>
      </dgm:prSet>
      <dgm:spPr/>
      <dgm:t>
        <a:bodyPr/>
        <a:lstStyle/>
        <a:p>
          <a:endParaRPr lang="en-US"/>
        </a:p>
      </dgm:t>
    </dgm:pt>
    <dgm:pt modelId="{BD3C1D6F-C7C3-4A3A-BC3D-E57BFD5EAC20}" type="pres">
      <dgm:prSet presAssocID="{D837D08C-CFE8-445F-9192-67528E5C97DF}" presName="parTrans" presStyleLbl="sibTrans2D1" presStyleIdx="2" presStyleCnt="4"/>
      <dgm:spPr/>
      <dgm:t>
        <a:bodyPr/>
        <a:lstStyle/>
        <a:p>
          <a:endParaRPr lang="en-US"/>
        </a:p>
      </dgm:t>
    </dgm:pt>
    <dgm:pt modelId="{AFA0A30E-B12D-43C3-9E25-B6FA9E486AC4}" type="pres">
      <dgm:prSet presAssocID="{D837D08C-CFE8-445F-9192-67528E5C97DF}" presName="connectorText" presStyleLbl="sibTrans2D1" presStyleIdx="2" presStyleCnt="4"/>
      <dgm:spPr/>
      <dgm:t>
        <a:bodyPr/>
        <a:lstStyle/>
        <a:p>
          <a:endParaRPr lang="en-US"/>
        </a:p>
      </dgm:t>
    </dgm:pt>
    <dgm:pt modelId="{3C1D22BD-E73E-4242-AF16-2DA2C2C83869}" type="pres">
      <dgm:prSet presAssocID="{8ADE7630-AF3F-4982-AEB3-ACF065BFAE6C}" presName="node" presStyleLbl="node1" presStyleIdx="2" presStyleCnt="4" custRadScaleRad="86581" custRadScaleInc="88703">
        <dgm:presLayoutVars>
          <dgm:bulletEnabled val="1"/>
        </dgm:presLayoutVars>
      </dgm:prSet>
      <dgm:spPr/>
      <dgm:t>
        <a:bodyPr/>
        <a:lstStyle/>
        <a:p>
          <a:endParaRPr lang="en-US"/>
        </a:p>
      </dgm:t>
    </dgm:pt>
    <dgm:pt modelId="{1506859B-283B-4276-8DE3-876E7F4E6AA3}" type="pres">
      <dgm:prSet presAssocID="{9D0B4BF6-2250-490B-A2E0-555891EA326F}" presName="parTrans" presStyleLbl="sibTrans2D1" presStyleIdx="3" presStyleCnt="4"/>
      <dgm:spPr/>
      <dgm:t>
        <a:bodyPr/>
        <a:lstStyle/>
        <a:p>
          <a:endParaRPr lang="en-US"/>
        </a:p>
      </dgm:t>
    </dgm:pt>
    <dgm:pt modelId="{D646807D-086C-429F-9768-CFE75A1BA82D}" type="pres">
      <dgm:prSet presAssocID="{9D0B4BF6-2250-490B-A2E0-555891EA326F}" presName="connectorText" presStyleLbl="sibTrans2D1" presStyleIdx="3" presStyleCnt="4"/>
      <dgm:spPr/>
      <dgm:t>
        <a:bodyPr/>
        <a:lstStyle/>
        <a:p>
          <a:endParaRPr lang="en-US"/>
        </a:p>
      </dgm:t>
    </dgm:pt>
    <dgm:pt modelId="{34A7DA08-3976-47D3-A0F3-250D4BD00442}" type="pres">
      <dgm:prSet presAssocID="{E8E07329-58BF-402B-8D3F-E173323DB025}" presName="node" presStyleLbl="node1" presStyleIdx="3" presStyleCnt="4">
        <dgm:presLayoutVars>
          <dgm:bulletEnabled val="1"/>
        </dgm:presLayoutVars>
      </dgm:prSet>
      <dgm:spPr/>
      <dgm:t>
        <a:bodyPr/>
        <a:lstStyle/>
        <a:p>
          <a:endParaRPr lang="en-US"/>
        </a:p>
      </dgm:t>
    </dgm:pt>
  </dgm:ptLst>
  <dgm:cxnLst>
    <dgm:cxn modelId="{713FBCFE-0967-4400-B6EB-3E615007BEDF}" type="presOf" srcId="{96AEFBAC-20D0-4B25-90DD-74F347632044}" destId="{714AD4E0-4B42-468A-921C-C735E066F42C}" srcOrd="0" destOrd="0" presId="urn:microsoft.com/office/officeart/2005/8/layout/radial5"/>
    <dgm:cxn modelId="{ACEC962C-A722-485C-9655-FFA09553FAE1}" type="presOf" srcId="{C2A8587F-D4B8-4BF4-BB55-358359CDB04D}" destId="{290C213F-2CC5-4B45-A566-2F06074AF552}" srcOrd="1" destOrd="0" presId="urn:microsoft.com/office/officeart/2005/8/layout/radial5"/>
    <dgm:cxn modelId="{B9D407AE-D37B-4BA7-9272-8C9C88F73D34}" srcId="{0A48DEBA-4C20-4210-A1D4-A92C2906FA5D}" destId="{3AF8F7A4-706C-4B77-B586-0595156A11D4}" srcOrd="6" destOrd="0" parTransId="{B7E9C38C-456B-4AE5-A7D3-C55AAB3C1D8B}" sibTransId="{8EA436A2-6B2E-490B-A410-05BB52C78DFB}"/>
    <dgm:cxn modelId="{03C6005D-A00E-469F-8F90-9AAA1DB7C1FA}" type="presOf" srcId="{9D0B4BF6-2250-490B-A2E0-555891EA326F}" destId="{D646807D-086C-429F-9768-CFE75A1BA82D}" srcOrd="1" destOrd="0" presId="urn:microsoft.com/office/officeart/2005/8/layout/radial5"/>
    <dgm:cxn modelId="{122A7757-CA17-4232-B454-192E39FF9734}" type="presOf" srcId="{D837D08C-CFE8-445F-9192-67528E5C97DF}" destId="{AFA0A30E-B12D-43C3-9E25-B6FA9E486AC4}" srcOrd="1" destOrd="0" presId="urn:microsoft.com/office/officeart/2005/8/layout/radial5"/>
    <dgm:cxn modelId="{EFC5A321-F0A1-4938-958D-E4CAE4D268B9}" type="presOf" srcId="{5FC4A6BF-B7F2-4E66-83E8-799903D1A8D4}" destId="{FC35FF86-DB0C-4B11-9C43-88F6C5CF30D2}" srcOrd="1" destOrd="0" presId="urn:microsoft.com/office/officeart/2005/8/layout/radial5"/>
    <dgm:cxn modelId="{B971547D-5F1C-42D3-A8E3-BC153EF43747}" srcId="{623E0ADA-51AD-4305-9EEC-AC7E87023F9E}" destId="{E8E07329-58BF-402B-8D3F-E173323DB025}" srcOrd="3" destOrd="0" parTransId="{9D0B4BF6-2250-490B-A2E0-555891EA326F}" sibTransId="{99A18DD5-9ABB-4B04-96BD-EA89B464BCCC}"/>
    <dgm:cxn modelId="{CFBA642D-43CB-4569-AC13-1E6A227DFF96}" srcId="{0A48DEBA-4C20-4210-A1D4-A92C2906FA5D}" destId="{FA436FE1-A433-446D-8616-A43BD3CA07E5}" srcOrd="1" destOrd="0" parTransId="{098ACD56-1935-4EEA-89AC-932E7A96D48F}" sibTransId="{378C1038-58BB-4199-B1E8-7DEC353755AB}"/>
    <dgm:cxn modelId="{AEB5D84C-5BF8-4281-9492-03EDA06653CF}" type="presOf" srcId="{0A48DEBA-4C20-4210-A1D4-A92C2906FA5D}" destId="{78DBE631-3742-472D-BAAA-E9B2AA859A06}" srcOrd="0" destOrd="0" presId="urn:microsoft.com/office/officeart/2005/8/layout/radial5"/>
    <dgm:cxn modelId="{538CD9CD-E162-44C4-BCC5-938B35C572CA}" type="presOf" srcId="{C2A8587F-D4B8-4BF4-BB55-358359CDB04D}" destId="{886DC6EC-A475-4E03-8F96-9E814D74A6EF}" srcOrd="0" destOrd="0" presId="urn:microsoft.com/office/officeart/2005/8/layout/radial5"/>
    <dgm:cxn modelId="{AF190E32-BF5B-435B-B488-14F5FFDAC0C2}" type="presOf" srcId="{D837D08C-CFE8-445F-9192-67528E5C97DF}" destId="{BD3C1D6F-C7C3-4A3A-BC3D-E57BFD5EAC20}" srcOrd="0" destOrd="0" presId="urn:microsoft.com/office/officeart/2005/8/layout/radial5"/>
    <dgm:cxn modelId="{524BFD3A-885E-459F-ABC0-214758F27C97}" srcId="{623E0ADA-51AD-4305-9EEC-AC7E87023F9E}" destId="{7E9B785E-0C70-497F-A8CD-98939764D1E0}" srcOrd="0" destOrd="0" parTransId="{5FC4A6BF-B7F2-4E66-83E8-799903D1A8D4}" sibTransId="{5B457700-07A3-4CFA-AE55-7D5BAF15787E}"/>
    <dgm:cxn modelId="{2251FBF9-29D5-4C41-8F6B-2A0B57997B62}" srcId="{623E0ADA-51AD-4305-9EEC-AC7E87023F9E}" destId="{8ADE7630-AF3F-4982-AEB3-ACF065BFAE6C}" srcOrd="2" destOrd="0" parTransId="{D837D08C-CFE8-445F-9192-67528E5C97DF}" sibTransId="{0324B56F-52E3-4198-95F7-7A5FFB7440DB}"/>
    <dgm:cxn modelId="{3CF2BD7B-CD57-4ABD-9B8E-9A63F80973C5}" type="presOf" srcId="{E8E07329-58BF-402B-8D3F-E173323DB025}" destId="{34A7DA08-3976-47D3-A0F3-250D4BD00442}" srcOrd="0" destOrd="0" presId="urn:microsoft.com/office/officeart/2005/8/layout/radial5"/>
    <dgm:cxn modelId="{9CE041F2-50C9-491C-AF6B-77D798ADD735}" type="presOf" srcId="{5FC4A6BF-B7F2-4E66-83E8-799903D1A8D4}" destId="{FA1AB74B-6588-4BD5-9980-9028ECB080CF}" srcOrd="0" destOrd="0" presId="urn:microsoft.com/office/officeart/2005/8/layout/radial5"/>
    <dgm:cxn modelId="{BE450D7F-2B90-4370-B5A1-E9039DD7BC5F}" srcId="{0A48DEBA-4C20-4210-A1D4-A92C2906FA5D}" destId="{6075208B-BD5F-4D86-B190-3A2569317C90}" srcOrd="7" destOrd="0" parTransId="{F170B23E-1BE0-4C78-A3E1-942925FF3CE1}" sibTransId="{DEB7AC29-B19F-4141-BF16-DA55F3526C40}"/>
    <dgm:cxn modelId="{46806D1D-FF03-4E54-B43E-7D415BD35DE8}" srcId="{0A48DEBA-4C20-4210-A1D4-A92C2906FA5D}" destId="{E7364D37-E6F1-477C-9788-ACF18556D054}" srcOrd="2" destOrd="0" parTransId="{D9C05422-AE0E-4426-9A3C-FD3DADF25D7C}" sibTransId="{74016BF5-63A6-4192-96EA-899C60B5DA38}"/>
    <dgm:cxn modelId="{48E9CAF2-7543-46C0-BEA2-956CFD769B05}" type="presOf" srcId="{9D0B4BF6-2250-490B-A2E0-555891EA326F}" destId="{1506859B-283B-4276-8DE3-876E7F4E6AA3}" srcOrd="0" destOrd="0" presId="urn:microsoft.com/office/officeart/2005/8/layout/radial5"/>
    <dgm:cxn modelId="{D300F100-75DB-45E2-8CC6-1B5E0181E1BB}" type="presOf" srcId="{623E0ADA-51AD-4305-9EEC-AC7E87023F9E}" destId="{270EC415-5441-4F5D-BC82-B4FE546BB3D4}" srcOrd="0" destOrd="0" presId="urn:microsoft.com/office/officeart/2005/8/layout/radial5"/>
    <dgm:cxn modelId="{4B150DDE-A926-45DC-AED5-7C632F2746A6}" srcId="{623E0ADA-51AD-4305-9EEC-AC7E87023F9E}" destId="{96AEFBAC-20D0-4B25-90DD-74F347632044}" srcOrd="1" destOrd="0" parTransId="{C2A8587F-D4B8-4BF4-BB55-358359CDB04D}" sibTransId="{A7EDF3EE-DD25-49CB-859C-F609FE8FAFCD}"/>
    <dgm:cxn modelId="{59A9589B-2B4E-4DA2-8711-6F5FF1FE2A19}" srcId="{0A48DEBA-4C20-4210-A1D4-A92C2906FA5D}" destId="{3F8E3B39-2F74-4635-AAAA-34A816C06AA1}" srcOrd="5" destOrd="0" parTransId="{293989E7-4984-4C4B-8F98-DDE79FA2E63D}" sibTransId="{57B6F177-2B3B-41DF-9B48-6CD4D9A35E6C}"/>
    <dgm:cxn modelId="{AD663754-49F3-4009-8B62-72596563BF96}" type="presOf" srcId="{7E9B785E-0C70-497F-A8CD-98939764D1E0}" destId="{C4744AE3-F813-431C-BBA2-342D130D8424}" srcOrd="0" destOrd="0" presId="urn:microsoft.com/office/officeart/2005/8/layout/radial5"/>
    <dgm:cxn modelId="{B802465D-829E-4086-9BED-E88C8257C83D}" srcId="{0A48DEBA-4C20-4210-A1D4-A92C2906FA5D}" destId="{623E0ADA-51AD-4305-9EEC-AC7E87023F9E}" srcOrd="0" destOrd="0" parTransId="{69DC893A-4F92-4EAC-99C4-C4543CE5E549}" sibTransId="{832DA36C-7E51-47C8-80FE-DAE2567E43E7}"/>
    <dgm:cxn modelId="{7130894E-E224-4FF1-8DDD-9B3A79C127E4}" srcId="{0A48DEBA-4C20-4210-A1D4-A92C2906FA5D}" destId="{863E3845-C6AB-4A0D-8F46-6E0012C0CCEF}" srcOrd="4" destOrd="0" parTransId="{049C6A28-FB02-4E92-808F-82024E341817}" sibTransId="{4D258CEE-740D-450F-A010-0BD81C09CCE8}"/>
    <dgm:cxn modelId="{6AEB6ACA-7FB9-44C0-91E5-297BDC1FFF46}" type="presOf" srcId="{8ADE7630-AF3F-4982-AEB3-ACF065BFAE6C}" destId="{3C1D22BD-E73E-4242-AF16-2DA2C2C83869}" srcOrd="0" destOrd="0" presId="urn:microsoft.com/office/officeart/2005/8/layout/radial5"/>
    <dgm:cxn modelId="{E0516BDA-8732-4DB9-838B-C6BF108FE1B9}" srcId="{0A48DEBA-4C20-4210-A1D4-A92C2906FA5D}" destId="{DC53A5AC-8665-47CD-9946-DDA4AB256367}" srcOrd="3" destOrd="0" parTransId="{423B634B-4E18-401C-B18E-5CA0C9FC552B}" sibTransId="{8D2FA123-9683-4AC9-996F-FDB97C7261FB}"/>
    <dgm:cxn modelId="{96311990-BD48-4176-9911-27D622124571}" type="presParOf" srcId="{78DBE631-3742-472D-BAAA-E9B2AA859A06}" destId="{270EC415-5441-4F5D-BC82-B4FE546BB3D4}" srcOrd="0" destOrd="0" presId="urn:microsoft.com/office/officeart/2005/8/layout/radial5"/>
    <dgm:cxn modelId="{A1531E30-2BAA-4BA2-A4F1-1C3639644D7D}" type="presParOf" srcId="{78DBE631-3742-472D-BAAA-E9B2AA859A06}" destId="{FA1AB74B-6588-4BD5-9980-9028ECB080CF}" srcOrd="1" destOrd="0" presId="urn:microsoft.com/office/officeart/2005/8/layout/radial5"/>
    <dgm:cxn modelId="{FB32C212-4E47-4D31-9C19-D10D96AF6C96}" type="presParOf" srcId="{FA1AB74B-6588-4BD5-9980-9028ECB080CF}" destId="{FC35FF86-DB0C-4B11-9C43-88F6C5CF30D2}" srcOrd="0" destOrd="0" presId="urn:microsoft.com/office/officeart/2005/8/layout/radial5"/>
    <dgm:cxn modelId="{ED301D03-76FA-4AE7-B3F5-0B7231C1740C}" type="presParOf" srcId="{78DBE631-3742-472D-BAAA-E9B2AA859A06}" destId="{C4744AE3-F813-431C-BBA2-342D130D8424}" srcOrd="2" destOrd="0" presId="urn:microsoft.com/office/officeart/2005/8/layout/radial5"/>
    <dgm:cxn modelId="{C713154F-FA66-4065-988B-5CC15706D98E}" type="presParOf" srcId="{78DBE631-3742-472D-BAAA-E9B2AA859A06}" destId="{886DC6EC-A475-4E03-8F96-9E814D74A6EF}" srcOrd="3" destOrd="0" presId="urn:microsoft.com/office/officeart/2005/8/layout/radial5"/>
    <dgm:cxn modelId="{EB71D238-7557-40F9-86C1-AD1252D75085}" type="presParOf" srcId="{886DC6EC-A475-4E03-8F96-9E814D74A6EF}" destId="{290C213F-2CC5-4B45-A566-2F06074AF552}" srcOrd="0" destOrd="0" presId="urn:microsoft.com/office/officeart/2005/8/layout/radial5"/>
    <dgm:cxn modelId="{59C7AEF9-9276-4A95-889C-1BB652BEF34C}" type="presParOf" srcId="{78DBE631-3742-472D-BAAA-E9B2AA859A06}" destId="{714AD4E0-4B42-468A-921C-C735E066F42C}" srcOrd="4" destOrd="0" presId="urn:microsoft.com/office/officeart/2005/8/layout/radial5"/>
    <dgm:cxn modelId="{93B23C84-AE5D-4808-AA08-A2C43BFA8CC6}" type="presParOf" srcId="{78DBE631-3742-472D-BAAA-E9B2AA859A06}" destId="{BD3C1D6F-C7C3-4A3A-BC3D-E57BFD5EAC20}" srcOrd="5" destOrd="0" presId="urn:microsoft.com/office/officeart/2005/8/layout/radial5"/>
    <dgm:cxn modelId="{5DAFEE65-B098-408B-BC03-4B113A41C79B}" type="presParOf" srcId="{BD3C1D6F-C7C3-4A3A-BC3D-E57BFD5EAC20}" destId="{AFA0A30E-B12D-43C3-9E25-B6FA9E486AC4}" srcOrd="0" destOrd="0" presId="urn:microsoft.com/office/officeart/2005/8/layout/radial5"/>
    <dgm:cxn modelId="{DB607240-FBD0-415C-A9F9-5C755A2F733F}" type="presParOf" srcId="{78DBE631-3742-472D-BAAA-E9B2AA859A06}" destId="{3C1D22BD-E73E-4242-AF16-2DA2C2C83869}" srcOrd="6" destOrd="0" presId="urn:microsoft.com/office/officeart/2005/8/layout/radial5"/>
    <dgm:cxn modelId="{8BDEABE5-D3CE-46F5-8D8C-668101CD0C52}" type="presParOf" srcId="{78DBE631-3742-472D-BAAA-E9B2AA859A06}" destId="{1506859B-283B-4276-8DE3-876E7F4E6AA3}" srcOrd="7" destOrd="0" presId="urn:microsoft.com/office/officeart/2005/8/layout/radial5"/>
    <dgm:cxn modelId="{B924E8F3-C9F6-4FB0-BC42-7945E88374F6}" type="presParOf" srcId="{1506859B-283B-4276-8DE3-876E7F4E6AA3}" destId="{D646807D-086C-429F-9768-CFE75A1BA82D}" srcOrd="0" destOrd="0" presId="urn:microsoft.com/office/officeart/2005/8/layout/radial5"/>
    <dgm:cxn modelId="{D14390D6-D9A9-4136-A206-7403178A77B7}" type="presParOf" srcId="{78DBE631-3742-472D-BAAA-E9B2AA859A06}" destId="{34A7DA08-3976-47D3-A0F3-250D4BD0044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95D7B-CE0B-460C-B831-59CAEF400336}" type="datetimeFigureOut">
              <a:rPr lang="en-US" smtClean="0"/>
              <a:t>5/12/2019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61C0F-F032-444D-995A-518D846C27DA}" type="slidenum">
              <a:rPr lang="en-US" smtClean="0"/>
              <a:t>‹#›</a:t>
            </a:fld>
            <a:endParaRPr lang="en-US"/>
          </a:p>
        </p:txBody>
      </p:sp>
    </p:spTree>
    <p:extLst>
      <p:ext uri="{BB962C8B-B14F-4D97-AF65-F5344CB8AC3E}">
        <p14:creationId xmlns:p14="http://schemas.microsoft.com/office/powerpoint/2010/main" val="1827725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DCCFD2-126B-574D-B00B-F1AF268FD9DB}" type="slidenum">
              <a:rPr lang="en-US" smtClean="0"/>
              <a:pPr>
                <a:defRPr/>
              </a:pPr>
              <a:t>4</a:t>
            </a:fld>
            <a:endParaRPr lang="en-US" dirty="0"/>
          </a:p>
        </p:txBody>
      </p:sp>
    </p:spTree>
    <p:extLst>
      <p:ext uri="{BB962C8B-B14F-4D97-AF65-F5344CB8AC3E}">
        <p14:creationId xmlns:p14="http://schemas.microsoft.com/office/powerpoint/2010/main" val="764923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6EDF16-181A-4360-96C0-7DEEDCC1BA7A}"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2A188-17B7-40F8-903C-7F764D79D3AE}" type="slidenum">
              <a:rPr lang="en-US" smtClean="0"/>
              <a:t>‹#›</a:t>
            </a:fld>
            <a:endParaRPr lang="en-US"/>
          </a:p>
        </p:txBody>
      </p:sp>
    </p:spTree>
    <p:extLst>
      <p:ext uri="{BB962C8B-B14F-4D97-AF65-F5344CB8AC3E}">
        <p14:creationId xmlns:p14="http://schemas.microsoft.com/office/powerpoint/2010/main" val="56876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6EDF16-181A-4360-96C0-7DEEDCC1BA7A}"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2A188-17B7-40F8-903C-7F764D79D3AE}" type="slidenum">
              <a:rPr lang="en-US" smtClean="0"/>
              <a:t>‹#›</a:t>
            </a:fld>
            <a:endParaRPr lang="en-US"/>
          </a:p>
        </p:txBody>
      </p:sp>
    </p:spTree>
    <p:extLst>
      <p:ext uri="{BB962C8B-B14F-4D97-AF65-F5344CB8AC3E}">
        <p14:creationId xmlns:p14="http://schemas.microsoft.com/office/powerpoint/2010/main" val="15336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6EDF16-181A-4360-96C0-7DEEDCC1BA7A}"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2A188-17B7-40F8-903C-7F764D79D3AE}" type="slidenum">
              <a:rPr lang="en-US" smtClean="0"/>
              <a:t>‹#›</a:t>
            </a:fld>
            <a:endParaRPr lang="en-US"/>
          </a:p>
        </p:txBody>
      </p:sp>
    </p:spTree>
    <p:extLst>
      <p:ext uri="{BB962C8B-B14F-4D97-AF65-F5344CB8AC3E}">
        <p14:creationId xmlns:p14="http://schemas.microsoft.com/office/powerpoint/2010/main" val="916911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duction slide">
    <p:spTree>
      <p:nvGrpSpPr>
        <p:cNvPr id="1" name=""/>
        <p:cNvGrpSpPr/>
        <p:nvPr/>
      </p:nvGrpSpPr>
      <p:grpSpPr>
        <a:xfrm>
          <a:off x="0" y="0"/>
          <a:ext cx="0" cy="0"/>
          <a:chOff x="0" y="0"/>
          <a:chExt cx="0" cy="0"/>
        </a:xfrm>
      </p:grpSpPr>
      <p:sp>
        <p:nvSpPr>
          <p:cNvPr id="13" name="Platshållare för bild 8"/>
          <p:cNvSpPr>
            <a:spLocks noGrp="1"/>
          </p:cNvSpPr>
          <p:nvPr>
            <p:ph type="pic" sz="quarter" idx="10" hasCustomPrompt="1"/>
          </p:nvPr>
        </p:nvSpPr>
        <p:spPr>
          <a:xfrm>
            <a:off x="0" y="13670"/>
            <a:ext cx="12192000" cy="6338596"/>
          </a:xfrm>
        </p:spPr>
        <p:txBody>
          <a:bodyPr/>
          <a:lstStyle>
            <a:lvl1pPr marL="0" indent="0">
              <a:buFont typeface="Arial" charset="0"/>
              <a:buNone/>
              <a:defRPr>
                <a:solidFill>
                  <a:srgbClr val="595959"/>
                </a:solidFill>
              </a:defRPr>
            </a:lvl1pPr>
          </a:lstStyle>
          <a:p>
            <a:r>
              <a:rPr lang="en-GB" dirty="0"/>
              <a:t>Background picture</a:t>
            </a:r>
          </a:p>
        </p:txBody>
      </p:sp>
      <p:sp>
        <p:nvSpPr>
          <p:cNvPr id="14" name="Rubrik 1"/>
          <p:cNvSpPr>
            <a:spLocks noGrp="1"/>
          </p:cNvSpPr>
          <p:nvPr>
            <p:ph type="ctrTitle" hasCustomPrompt="1"/>
          </p:nvPr>
        </p:nvSpPr>
        <p:spPr>
          <a:xfrm>
            <a:off x="0" y="2594996"/>
            <a:ext cx="12192000" cy="945123"/>
          </a:xfrm>
        </p:spPr>
        <p:txBody>
          <a:bodyPr/>
          <a:lstStyle>
            <a:lvl1pPr marL="0" marR="0" indent="0" algn="ctr" defTabSz="457200" rtl="0" eaLnBrk="1" fontAlgn="base" latinLnBrk="0" hangingPunct="1">
              <a:lnSpc>
                <a:spcPct val="100000"/>
              </a:lnSpc>
              <a:spcBef>
                <a:spcPct val="0"/>
              </a:spcBef>
              <a:spcAft>
                <a:spcPct val="0"/>
              </a:spcAft>
              <a:buClrTx/>
              <a:buSzTx/>
              <a:buFontTx/>
              <a:buNone/>
              <a:tabLst/>
              <a:defRPr sz="3000" b="0" cap="all" baseline="0"/>
            </a:lvl1pPr>
          </a:lstStyle>
          <a:p>
            <a:pPr lvl="0"/>
            <a:r>
              <a:rPr lang="sv-SE" noProof="0" dirty="0"/>
              <a:t>MAIN </a:t>
            </a:r>
            <a:r>
              <a:rPr lang="sv-SE" noProof="0" dirty="0" err="1"/>
              <a:t>HEADLINE</a:t>
            </a:r>
            <a:endParaRPr lang="en-GB" noProof="0" dirty="0"/>
          </a:p>
        </p:txBody>
      </p:sp>
      <p:sp>
        <p:nvSpPr>
          <p:cNvPr id="7" name="Text Placeholder 10"/>
          <p:cNvSpPr>
            <a:spLocks noGrp="1"/>
          </p:cNvSpPr>
          <p:nvPr>
            <p:ph type="body" sz="quarter" idx="11"/>
          </p:nvPr>
        </p:nvSpPr>
        <p:spPr>
          <a:xfrm>
            <a:off x="0" y="3974277"/>
            <a:ext cx="12192000" cy="811091"/>
          </a:xfr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415377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6EDF16-181A-4360-96C0-7DEEDCC1BA7A}"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2A188-17B7-40F8-903C-7F764D79D3AE}" type="slidenum">
              <a:rPr lang="en-US" smtClean="0"/>
              <a:t>‹#›</a:t>
            </a:fld>
            <a:endParaRPr lang="en-US"/>
          </a:p>
        </p:txBody>
      </p:sp>
    </p:spTree>
    <p:extLst>
      <p:ext uri="{BB962C8B-B14F-4D97-AF65-F5344CB8AC3E}">
        <p14:creationId xmlns:p14="http://schemas.microsoft.com/office/powerpoint/2010/main" val="55637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6EDF16-181A-4360-96C0-7DEEDCC1BA7A}"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2A188-17B7-40F8-903C-7F764D79D3AE}" type="slidenum">
              <a:rPr lang="en-US" smtClean="0"/>
              <a:t>‹#›</a:t>
            </a:fld>
            <a:endParaRPr lang="en-US"/>
          </a:p>
        </p:txBody>
      </p:sp>
    </p:spTree>
    <p:extLst>
      <p:ext uri="{BB962C8B-B14F-4D97-AF65-F5344CB8AC3E}">
        <p14:creationId xmlns:p14="http://schemas.microsoft.com/office/powerpoint/2010/main" val="275625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6EDF16-181A-4360-96C0-7DEEDCC1BA7A}"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2A188-17B7-40F8-903C-7F764D79D3AE}" type="slidenum">
              <a:rPr lang="en-US" smtClean="0"/>
              <a:t>‹#›</a:t>
            </a:fld>
            <a:endParaRPr lang="en-US"/>
          </a:p>
        </p:txBody>
      </p:sp>
    </p:spTree>
    <p:extLst>
      <p:ext uri="{BB962C8B-B14F-4D97-AF65-F5344CB8AC3E}">
        <p14:creationId xmlns:p14="http://schemas.microsoft.com/office/powerpoint/2010/main" val="32977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6EDF16-181A-4360-96C0-7DEEDCC1BA7A}" type="datetimeFigureOut">
              <a:rPr lang="en-US" smtClean="0"/>
              <a:t>5/12/2019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92A188-17B7-40F8-903C-7F764D79D3AE}" type="slidenum">
              <a:rPr lang="en-US" smtClean="0"/>
              <a:t>‹#›</a:t>
            </a:fld>
            <a:endParaRPr lang="en-US"/>
          </a:p>
        </p:txBody>
      </p:sp>
    </p:spTree>
    <p:extLst>
      <p:ext uri="{BB962C8B-B14F-4D97-AF65-F5344CB8AC3E}">
        <p14:creationId xmlns:p14="http://schemas.microsoft.com/office/powerpoint/2010/main" val="324960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6EDF16-181A-4360-96C0-7DEEDCC1BA7A}" type="datetimeFigureOut">
              <a:rPr lang="en-US" smtClean="0"/>
              <a:t>5/12/2019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92A188-17B7-40F8-903C-7F764D79D3AE}" type="slidenum">
              <a:rPr lang="en-US" smtClean="0"/>
              <a:t>‹#›</a:t>
            </a:fld>
            <a:endParaRPr lang="en-US"/>
          </a:p>
        </p:txBody>
      </p:sp>
    </p:spTree>
    <p:extLst>
      <p:ext uri="{BB962C8B-B14F-4D97-AF65-F5344CB8AC3E}">
        <p14:creationId xmlns:p14="http://schemas.microsoft.com/office/powerpoint/2010/main" val="2746984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EDF16-181A-4360-96C0-7DEEDCC1BA7A}" type="datetimeFigureOut">
              <a:rPr lang="en-US" smtClean="0"/>
              <a:t>5/12/2019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92A188-17B7-40F8-903C-7F764D79D3AE}" type="slidenum">
              <a:rPr lang="en-US" smtClean="0"/>
              <a:t>‹#›</a:t>
            </a:fld>
            <a:endParaRPr lang="en-US"/>
          </a:p>
        </p:txBody>
      </p:sp>
    </p:spTree>
    <p:extLst>
      <p:ext uri="{BB962C8B-B14F-4D97-AF65-F5344CB8AC3E}">
        <p14:creationId xmlns:p14="http://schemas.microsoft.com/office/powerpoint/2010/main" val="160798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EDF16-181A-4360-96C0-7DEEDCC1BA7A}"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2A188-17B7-40F8-903C-7F764D79D3AE}" type="slidenum">
              <a:rPr lang="en-US" smtClean="0"/>
              <a:t>‹#›</a:t>
            </a:fld>
            <a:endParaRPr lang="en-US"/>
          </a:p>
        </p:txBody>
      </p:sp>
    </p:spTree>
    <p:extLst>
      <p:ext uri="{BB962C8B-B14F-4D97-AF65-F5344CB8AC3E}">
        <p14:creationId xmlns:p14="http://schemas.microsoft.com/office/powerpoint/2010/main" val="579533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EDF16-181A-4360-96C0-7DEEDCC1BA7A}"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2A188-17B7-40F8-903C-7F764D79D3AE}" type="slidenum">
              <a:rPr lang="en-US" smtClean="0"/>
              <a:t>‹#›</a:t>
            </a:fld>
            <a:endParaRPr lang="en-US"/>
          </a:p>
        </p:txBody>
      </p:sp>
    </p:spTree>
    <p:extLst>
      <p:ext uri="{BB962C8B-B14F-4D97-AF65-F5344CB8AC3E}">
        <p14:creationId xmlns:p14="http://schemas.microsoft.com/office/powerpoint/2010/main" val="57173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EDF16-181A-4360-96C0-7DEEDCC1BA7A}" type="datetimeFigureOut">
              <a:rPr lang="en-US" smtClean="0"/>
              <a:t>5/12/2019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2A188-17B7-40F8-903C-7F764D79D3AE}" type="slidenum">
              <a:rPr lang="en-US" smtClean="0"/>
              <a:t>‹#›</a:t>
            </a:fld>
            <a:endParaRPr lang="en-US"/>
          </a:p>
        </p:txBody>
      </p:sp>
    </p:spTree>
    <p:extLst>
      <p:ext uri="{BB962C8B-B14F-4D97-AF65-F5344CB8AC3E}">
        <p14:creationId xmlns:p14="http://schemas.microsoft.com/office/powerpoint/2010/main" val="3650067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a:t>BRF Östra Porten</a:t>
            </a:r>
            <a:endParaRPr lang="en-US" dirty="0"/>
          </a:p>
        </p:txBody>
      </p:sp>
      <p:sp>
        <p:nvSpPr>
          <p:cNvPr id="3" name="Subtitle 2"/>
          <p:cNvSpPr>
            <a:spLocks noGrp="1"/>
          </p:cNvSpPr>
          <p:nvPr>
            <p:ph type="subTitle" idx="1"/>
          </p:nvPr>
        </p:nvSpPr>
        <p:spPr/>
        <p:txBody>
          <a:bodyPr/>
          <a:lstStyle/>
          <a:p>
            <a:r>
              <a:rPr lang="sv-SE" dirty="0"/>
              <a:t>Årsmöte 2019-05-12</a:t>
            </a:r>
            <a:endParaRPr lang="en-US" dirty="0"/>
          </a:p>
        </p:txBody>
      </p:sp>
    </p:spTree>
    <p:extLst>
      <p:ext uri="{BB962C8B-B14F-4D97-AF65-F5344CB8AC3E}">
        <p14:creationId xmlns:p14="http://schemas.microsoft.com/office/powerpoint/2010/main" val="3501393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25DC0ADF-6E1C-0E4B-83B1-7EA8D7199569}"/>
              </a:ext>
            </a:extLst>
          </p:cNvPr>
          <p:cNvSpPr>
            <a:spLocks noGrp="1"/>
          </p:cNvSpPr>
          <p:nvPr>
            <p:ph idx="1"/>
          </p:nvPr>
        </p:nvSpPr>
        <p:spPr/>
        <p:txBody>
          <a:bodyPr>
            <a:normAutofit/>
          </a:bodyPr>
          <a:lstStyle/>
          <a:p>
            <a:r>
              <a:rPr lang="sv-SE" sz="4000" dirty="0"/>
              <a:t>Godkännande av dagordning</a:t>
            </a:r>
          </a:p>
        </p:txBody>
      </p:sp>
    </p:spTree>
    <p:extLst>
      <p:ext uri="{BB962C8B-B14F-4D97-AF65-F5344CB8AC3E}">
        <p14:creationId xmlns:p14="http://schemas.microsoft.com/office/powerpoint/2010/main" val="4036768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000" dirty="0"/>
              <a:t>Val </a:t>
            </a:r>
            <a:r>
              <a:rPr lang="en-US" sz="4000" dirty="0" err="1"/>
              <a:t>av</a:t>
            </a:r>
            <a:r>
              <a:rPr lang="en-US" sz="4000" dirty="0"/>
              <a:t> </a:t>
            </a:r>
            <a:r>
              <a:rPr lang="en-US" sz="4000" dirty="0" err="1"/>
              <a:t>två</a:t>
            </a:r>
            <a:r>
              <a:rPr lang="en-US" sz="4000" dirty="0"/>
              <a:t> </a:t>
            </a:r>
            <a:r>
              <a:rPr lang="en-US" sz="4000" dirty="0" err="1"/>
              <a:t>personer</a:t>
            </a:r>
            <a:r>
              <a:rPr lang="en-US" sz="4000" dirty="0"/>
              <a:t> </a:t>
            </a:r>
            <a:r>
              <a:rPr lang="en-US" sz="4000" dirty="0" err="1"/>
              <a:t>att</a:t>
            </a:r>
            <a:r>
              <a:rPr lang="en-US" sz="4000" dirty="0"/>
              <a:t> </a:t>
            </a:r>
            <a:r>
              <a:rPr lang="en-US" sz="4000" dirty="0" err="1"/>
              <a:t>jämte</a:t>
            </a:r>
            <a:r>
              <a:rPr lang="en-US" sz="4000" dirty="0"/>
              <a:t> </a:t>
            </a:r>
            <a:r>
              <a:rPr lang="en-US" sz="4000" dirty="0" err="1"/>
              <a:t>årsmötesordförande</a:t>
            </a:r>
            <a:r>
              <a:rPr lang="en-US" sz="4000" dirty="0"/>
              <a:t> </a:t>
            </a:r>
            <a:r>
              <a:rPr lang="en-US" sz="4000" dirty="0" err="1"/>
              <a:t>justera</a:t>
            </a:r>
            <a:r>
              <a:rPr lang="en-US" sz="4000" dirty="0"/>
              <a:t> </a:t>
            </a:r>
            <a:r>
              <a:rPr lang="en-US" sz="4000" dirty="0" err="1"/>
              <a:t>protokollet</a:t>
            </a:r>
            <a:endParaRPr lang="en-US" sz="4000" dirty="0"/>
          </a:p>
          <a:p>
            <a:endParaRPr lang="sv-SE" dirty="0"/>
          </a:p>
          <a:p>
            <a:r>
              <a:rPr lang="sv-SE" dirty="0"/>
              <a:t>Förslag </a:t>
            </a:r>
          </a:p>
          <a:p>
            <a:r>
              <a:rPr lang="sv-SE" dirty="0"/>
              <a:t>Förslag</a:t>
            </a:r>
            <a:endParaRPr lang="en-US" dirty="0"/>
          </a:p>
        </p:txBody>
      </p:sp>
    </p:spTree>
    <p:extLst>
      <p:ext uri="{BB962C8B-B14F-4D97-AF65-F5344CB8AC3E}">
        <p14:creationId xmlns:p14="http://schemas.microsoft.com/office/powerpoint/2010/main" val="768485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1D5FE6C6-724F-514A-8763-52E6C0EFA49E}"/>
              </a:ext>
            </a:extLst>
          </p:cNvPr>
          <p:cNvSpPr>
            <a:spLocks noGrp="1"/>
          </p:cNvSpPr>
          <p:nvPr>
            <p:ph idx="1"/>
          </p:nvPr>
        </p:nvSpPr>
        <p:spPr/>
        <p:txBody>
          <a:bodyPr/>
          <a:lstStyle/>
          <a:p>
            <a:r>
              <a:rPr lang="sv-SE" sz="4000" dirty="0"/>
              <a:t>Val av minst två rösträknare</a:t>
            </a:r>
          </a:p>
          <a:p>
            <a:endParaRPr lang="sv-SE" dirty="0"/>
          </a:p>
          <a:p>
            <a:r>
              <a:rPr lang="sv-SE" dirty="0"/>
              <a:t>Förslag</a:t>
            </a:r>
          </a:p>
          <a:p>
            <a:r>
              <a:rPr lang="sv-SE" dirty="0"/>
              <a:t>Förslag</a:t>
            </a:r>
          </a:p>
        </p:txBody>
      </p:sp>
    </p:spTree>
    <p:extLst>
      <p:ext uri="{BB962C8B-B14F-4D97-AF65-F5344CB8AC3E}">
        <p14:creationId xmlns:p14="http://schemas.microsoft.com/office/powerpoint/2010/main" val="1571498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err="1"/>
              <a:t>Fråga</a:t>
            </a:r>
            <a:r>
              <a:rPr lang="en-US" sz="4000" dirty="0"/>
              <a:t> om </a:t>
            </a:r>
            <a:r>
              <a:rPr lang="en-US" sz="4000" dirty="0" err="1"/>
              <a:t>kallelse</a:t>
            </a:r>
            <a:r>
              <a:rPr lang="en-US" sz="4000" dirty="0"/>
              <a:t> </a:t>
            </a:r>
            <a:r>
              <a:rPr lang="en-US" sz="4000" dirty="0" err="1"/>
              <a:t>skett</a:t>
            </a:r>
            <a:r>
              <a:rPr lang="en-US" sz="4000" dirty="0"/>
              <a:t> </a:t>
            </a:r>
            <a:r>
              <a:rPr lang="en-US" sz="4000" dirty="0" err="1"/>
              <a:t>på</a:t>
            </a:r>
            <a:r>
              <a:rPr lang="en-US" sz="4000" dirty="0"/>
              <a:t> </a:t>
            </a:r>
            <a:r>
              <a:rPr lang="en-US" sz="4000" dirty="0" err="1"/>
              <a:t>behörigt</a:t>
            </a:r>
            <a:r>
              <a:rPr lang="en-US" sz="4000" dirty="0"/>
              <a:t> </a:t>
            </a:r>
            <a:r>
              <a:rPr lang="en-US" sz="4000" dirty="0" err="1"/>
              <a:t>sätt</a:t>
            </a:r>
            <a:endParaRPr lang="en-US" sz="4000" dirty="0"/>
          </a:p>
          <a:p>
            <a:endParaRPr lang="sv-SE" dirty="0"/>
          </a:p>
          <a:p>
            <a:r>
              <a:rPr lang="sv-SE" dirty="0"/>
              <a:t>Hemsida 2019-04-24</a:t>
            </a:r>
          </a:p>
          <a:p>
            <a:r>
              <a:rPr lang="sv-SE" dirty="0"/>
              <a:t>Mail 2019-04-23</a:t>
            </a:r>
          </a:p>
          <a:p>
            <a:r>
              <a:rPr lang="sv-SE" dirty="0"/>
              <a:t>Infotavla 2019-04-24</a:t>
            </a:r>
          </a:p>
          <a:p>
            <a:r>
              <a:rPr lang="sv-SE" dirty="0"/>
              <a:t>Årsberättelse och övrig information i brevlåda 27 april 2019</a:t>
            </a:r>
          </a:p>
          <a:p>
            <a:r>
              <a:rPr lang="sv-SE" dirty="0"/>
              <a:t>Årsplan 2019</a:t>
            </a:r>
          </a:p>
          <a:p>
            <a:pPr algn="ctr"/>
            <a:endParaRPr lang="en-US" dirty="0"/>
          </a:p>
          <a:p>
            <a:endParaRPr lang="en-US" dirty="0"/>
          </a:p>
        </p:txBody>
      </p:sp>
    </p:spTree>
    <p:extLst>
      <p:ext uri="{BB962C8B-B14F-4D97-AF65-F5344CB8AC3E}">
        <p14:creationId xmlns:p14="http://schemas.microsoft.com/office/powerpoint/2010/main" val="3555413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EACCD53B-ABA7-EE42-B2B7-C0594BAD2766}"/>
              </a:ext>
            </a:extLst>
          </p:cNvPr>
          <p:cNvSpPr>
            <a:spLocks noGrp="1"/>
          </p:cNvSpPr>
          <p:nvPr>
            <p:ph type="title"/>
          </p:nvPr>
        </p:nvSpPr>
        <p:spPr/>
        <p:txBody>
          <a:bodyPr/>
          <a:lstStyle/>
          <a:p>
            <a:r>
              <a:rPr lang="sv-SE" dirty="0"/>
              <a:t>Besöksstatistik hemsida jan-apr 2019</a:t>
            </a:r>
          </a:p>
        </p:txBody>
      </p:sp>
      <p:pic>
        <p:nvPicPr>
          <p:cNvPr id="4" name="Platshållare för innehåll 3">
            <a:extLst>
              <a:ext uri="{FF2B5EF4-FFF2-40B4-BE49-F238E27FC236}">
                <a16:creationId xmlns:a16="http://schemas.microsoft.com/office/drawing/2014/main" xmlns="" id="{278C9A0A-6B57-A742-B0A7-0CC75ECCAB67}"/>
              </a:ext>
            </a:extLst>
          </p:cNvPr>
          <p:cNvPicPr>
            <a:picLocks noGrp="1" noChangeAspect="1"/>
          </p:cNvPicPr>
          <p:nvPr>
            <p:ph idx="1"/>
          </p:nvPr>
        </p:nvPicPr>
        <p:blipFill>
          <a:blip r:embed="rId2"/>
          <a:stretch>
            <a:fillRect/>
          </a:stretch>
        </p:blipFill>
        <p:spPr>
          <a:xfrm>
            <a:off x="2030157" y="1825625"/>
            <a:ext cx="8131685" cy="4351338"/>
          </a:xfrm>
          <a:prstGeom prst="rect">
            <a:avLst/>
          </a:prstGeom>
        </p:spPr>
      </p:pic>
    </p:spTree>
    <p:extLst>
      <p:ext uri="{BB962C8B-B14F-4D97-AF65-F5344CB8AC3E}">
        <p14:creationId xmlns:p14="http://schemas.microsoft.com/office/powerpoint/2010/main" val="1332037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id:image001.png@01D4E3EC.667AD5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 y="-6536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95528" y="1152144"/>
            <a:ext cx="916918" cy="923330"/>
          </a:xfrm>
          <a:prstGeom prst="rect">
            <a:avLst/>
          </a:prstGeom>
          <a:noFill/>
        </p:spPr>
        <p:txBody>
          <a:bodyPr wrap="none" rtlCol="0">
            <a:spAutoFit/>
          </a:bodyPr>
          <a:lstStyle/>
          <a:p>
            <a:r>
              <a:rPr lang="sv-SE" dirty="0" smtClean="0"/>
              <a:t>Hyror</a:t>
            </a:r>
          </a:p>
          <a:p>
            <a:r>
              <a:rPr lang="sv-SE" dirty="0" smtClean="0"/>
              <a:t>Avgifter</a:t>
            </a:r>
          </a:p>
          <a:p>
            <a:r>
              <a:rPr lang="sv-SE" dirty="0" smtClean="0"/>
              <a:t>Räntor</a:t>
            </a:r>
            <a:endParaRPr lang="en-US" dirty="0"/>
          </a:p>
        </p:txBody>
      </p:sp>
      <p:sp>
        <p:nvSpPr>
          <p:cNvPr id="6" name="TextBox 5"/>
          <p:cNvSpPr txBox="1"/>
          <p:nvPr/>
        </p:nvSpPr>
        <p:spPr>
          <a:xfrm>
            <a:off x="7946136" y="4203664"/>
            <a:ext cx="812723" cy="369332"/>
          </a:xfrm>
          <a:prstGeom prst="rect">
            <a:avLst/>
          </a:prstGeom>
          <a:noFill/>
        </p:spPr>
        <p:txBody>
          <a:bodyPr wrap="none" rtlCol="0">
            <a:spAutoFit/>
          </a:bodyPr>
          <a:lstStyle/>
          <a:p>
            <a:r>
              <a:rPr lang="sv-SE" dirty="0" smtClean="0"/>
              <a:t>Reserv</a:t>
            </a:r>
            <a:endParaRPr lang="en-US" dirty="0"/>
          </a:p>
        </p:txBody>
      </p:sp>
      <p:cxnSp>
        <p:nvCxnSpPr>
          <p:cNvPr id="8" name="Straight Connector 7"/>
          <p:cNvCxnSpPr>
            <a:stCxn id="6" idx="1"/>
          </p:cNvCxnSpPr>
          <p:nvPr/>
        </p:nvCxnSpPr>
        <p:spPr>
          <a:xfrm flipH="1">
            <a:off x="4224528" y="4388330"/>
            <a:ext cx="372160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758859" y="5596733"/>
            <a:ext cx="2953373" cy="923330"/>
          </a:xfrm>
          <a:prstGeom prst="rect">
            <a:avLst/>
          </a:prstGeom>
          <a:noFill/>
        </p:spPr>
        <p:txBody>
          <a:bodyPr wrap="none" rtlCol="0">
            <a:spAutoFit/>
          </a:bodyPr>
          <a:lstStyle/>
          <a:p>
            <a:r>
              <a:rPr lang="sv-SE" dirty="0" smtClean="0"/>
              <a:t>Uh-fast-mark.Personal,räntor,</a:t>
            </a:r>
          </a:p>
          <a:p>
            <a:r>
              <a:rPr lang="sv-SE" dirty="0" smtClean="0"/>
              <a:t>Underhållsplanen.ADM.HSB</a:t>
            </a:r>
          </a:p>
          <a:p>
            <a:r>
              <a:rPr lang="sv-SE" dirty="0" smtClean="0"/>
              <a:t>Nya invsteringar. utveckling</a:t>
            </a:r>
            <a:endParaRPr lang="en-US" dirty="0"/>
          </a:p>
        </p:txBody>
      </p:sp>
      <p:sp>
        <p:nvSpPr>
          <p:cNvPr id="11" name="TextBox 10"/>
          <p:cNvSpPr txBox="1"/>
          <p:nvPr/>
        </p:nvSpPr>
        <p:spPr>
          <a:xfrm>
            <a:off x="1712446" y="3575304"/>
            <a:ext cx="970137" cy="369332"/>
          </a:xfrm>
          <a:prstGeom prst="rect">
            <a:avLst/>
          </a:prstGeom>
          <a:noFill/>
        </p:spPr>
        <p:txBody>
          <a:bodyPr wrap="none" rtlCol="0">
            <a:spAutoFit/>
          </a:bodyPr>
          <a:lstStyle/>
          <a:p>
            <a:r>
              <a:rPr lang="sv-SE" dirty="0" smtClean="0"/>
              <a:t>BUDGET</a:t>
            </a:r>
            <a:endParaRPr lang="en-US" dirty="0"/>
          </a:p>
        </p:txBody>
      </p:sp>
      <p:cxnSp>
        <p:nvCxnSpPr>
          <p:cNvPr id="13" name="Straight Connector 12"/>
          <p:cNvCxnSpPr/>
          <p:nvPr/>
        </p:nvCxnSpPr>
        <p:spPr>
          <a:xfrm flipV="1">
            <a:off x="2715768" y="3739896"/>
            <a:ext cx="5404104" cy="9144"/>
          </a:xfrm>
          <a:prstGeom prst="line">
            <a:avLst/>
          </a:prstGeom>
        </p:spPr>
        <p:style>
          <a:lnRef idx="1">
            <a:schemeClr val="accent1"/>
          </a:lnRef>
          <a:fillRef idx="0">
            <a:schemeClr val="accent1"/>
          </a:fillRef>
          <a:effectRef idx="0">
            <a:schemeClr val="accent1"/>
          </a:effectRef>
          <a:fontRef idx="minor">
            <a:schemeClr val="tx1"/>
          </a:fontRef>
        </p:style>
      </p:cxnSp>
      <p:sp>
        <p:nvSpPr>
          <p:cNvPr id="14" name="Down Arrow 13"/>
          <p:cNvSpPr/>
          <p:nvPr/>
        </p:nvSpPr>
        <p:spPr>
          <a:xfrm rot="10800000">
            <a:off x="3207870" y="3211235"/>
            <a:ext cx="484632" cy="372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208712" y="3851380"/>
            <a:ext cx="473708" cy="273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153057" y="3564374"/>
            <a:ext cx="691536" cy="369332"/>
          </a:xfrm>
          <a:prstGeom prst="rect">
            <a:avLst/>
          </a:prstGeom>
          <a:noFill/>
        </p:spPr>
        <p:txBody>
          <a:bodyPr wrap="none" rtlCol="0">
            <a:spAutoFit/>
          </a:bodyPr>
          <a:lstStyle/>
          <a:p>
            <a:r>
              <a:rPr lang="sv-SE" dirty="0" smtClean="0"/>
              <a:t>Utfall</a:t>
            </a:r>
            <a:endParaRPr lang="en-US" dirty="0"/>
          </a:p>
        </p:txBody>
      </p:sp>
      <p:sp>
        <p:nvSpPr>
          <p:cNvPr id="18" name="Down Arrow 17"/>
          <p:cNvSpPr/>
          <p:nvPr/>
        </p:nvSpPr>
        <p:spPr>
          <a:xfrm rot="198034">
            <a:off x="8783679" y="3758494"/>
            <a:ext cx="484632" cy="3722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0800000">
            <a:off x="8779755" y="3167518"/>
            <a:ext cx="484632" cy="3722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185644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4300" dirty="0" err="1"/>
              <a:t>Genomgång</a:t>
            </a:r>
            <a:r>
              <a:rPr lang="en-US" sz="4300" dirty="0"/>
              <a:t> </a:t>
            </a:r>
            <a:r>
              <a:rPr lang="en-US" sz="4300" dirty="0" err="1"/>
              <a:t>av</a:t>
            </a:r>
            <a:r>
              <a:rPr lang="en-US" sz="4300" dirty="0"/>
              <a:t> </a:t>
            </a:r>
            <a:r>
              <a:rPr lang="en-US" sz="4300" dirty="0" err="1"/>
              <a:t>styrelsens</a:t>
            </a:r>
            <a:r>
              <a:rPr lang="en-US" sz="4300" dirty="0"/>
              <a:t> </a:t>
            </a:r>
            <a:r>
              <a:rPr lang="en-US" sz="4300" dirty="0" err="1"/>
              <a:t>årsredovisning</a:t>
            </a:r>
            <a:endParaRPr lang="en-US" sz="4300" dirty="0"/>
          </a:p>
          <a:p>
            <a:endParaRPr lang="en-US" dirty="0"/>
          </a:p>
          <a:p>
            <a:r>
              <a:rPr lang="en-US" sz="4300" dirty="0" err="1"/>
              <a:t>Väsentliga</a:t>
            </a:r>
            <a:r>
              <a:rPr lang="en-US" sz="4300" dirty="0"/>
              <a:t> </a:t>
            </a:r>
            <a:r>
              <a:rPr lang="en-US" sz="4300" dirty="0" err="1"/>
              <a:t>händelser</a:t>
            </a:r>
            <a:r>
              <a:rPr lang="en-US" sz="4300" dirty="0"/>
              <a:t> under </a:t>
            </a:r>
            <a:r>
              <a:rPr lang="en-US" sz="4300" dirty="0" err="1"/>
              <a:t>verksamhetsåret</a:t>
            </a:r>
            <a:endParaRPr lang="en-US" sz="4300" dirty="0"/>
          </a:p>
          <a:p>
            <a:pPr marL="0" indent="0">
              <a:buNone/>
            </a:pPr>
            <a:r>
              <a:rPr lang="en-US" dirty="0"/>
              <a:t>	</a:t>
            </a:r>
            <a:r>
              <a:rPr lang="en-US" dirty="0" err="1"/>
              <a:t>Investering</a:t>
            </a:r>
            <a:endParaRPr lang="en-US" dirty="0"/>
          </a:p>
          <a:p>
            <a:pPr marL="0" indent="0">
              <a:buNone/>
            </a:pPr>
            <a:r>
              <a:rPr lang="en-US" dirty="0"/>
              <a:t>	</a:t>
            </a:r>
            <a:r>
              <a:rPr lang="en-US" dirty="0" err="1"/>
              <a:t>Reparationer</a:t>
            </a:r>
            <a:endParaRPr lang="en-US" dirty="0"/>
          </a:p>
          <a:p>
            <a:pPr marL="0" indent="0">
              <a:buNone/>
            </a:pPr>
            <a:r>
              <a:rPr lang="en-US" dirty="0"/>
              <a:t>	</a:t>
            </a:r>
            <a:r>
              <a:rPr lang="en-US" dirty="0" err="1"/>
              <a:t>Framtida</a:t>
            </a:r>
            <a:r>
              <a:rPr lang="en-US" dirty="0"/>
              <a:t> </a:t>
            </a:r>
            <a:r>
              <a:rPr lang="en-US" dirty="0" err="1"/>
              <a:t>utveckling</a:t>
            </a:r>
            <a:endParaRPr lang="en-US" dirty="0"/>
          </a:p>
          <a:p>
            <a:pPr marL="0" indent="0">
              <a:buNone/>
            </a:pPr>
            <a:endParaRPr lang="en-US" dirty="0"/>
          </a:p>
          <a:p>
            <a:r>
              <a:rPr lang="en-US" sz="4300" dirty="0" err="1"/>
              <a:t>Besked</a:t>
            </a:r>
            <a:r>
              <a:rPr lang="en-US" sz="4300" dirty="0"/>
              <a:t> om </a:t>
            </a:r>
            <a:r>
              <a:rPr lang="en-US" sz="4300" dirty="0" err="1"/>
              <a:t>föregående</a:t>
            </a:r>
            <a:r>
              <a:rPr lang="en-US" sz="4300" dirty="0"/>
              <a:t> </a:t>
            </a:r>
            <a:r>
              <a:rPr lang="en-US" sz="4300" dirty="0" err="1"/>
              <a:t>års</a:t>
            </a:r>
            <a:r>
              <a:rPr lang="en-US" sz="4300" dirty="0"/>
              <a:t> motion(</a:t>
            </a:r>
            <a:r>
              <a:rPr lang="en-US" sz="4300" dirty="0" err="1"/>
              <a:t>er</a:t>
            </a:r>
            <a:r>
              <a:rPr lang="en-US" sz="4300" dirty="0"/>
              <a:t>): </a:t>
            </a:r>
            <a:r>
              <a:rPr lang="en-US" sz="4300" dirty="0" err="1"/>
              <a:t>Dränering</a:t>
            </a:r>
            <a:endParaRPr lang="en-US" sz="4300" dirty="0"/>
          </a:p>
        </p:txBody>
      </p:sp>
    </p:spTree>
    <p:extLst>
      <p:ext uri="{BB962C8B-B14F-4D97-AF65-F5344CB8AC3E}">
        <p14:creationId xmlns:p14="http://schemas.microsoft.com/office/powerpoint/2010/main" val="3337653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300" y="1611313"/>
            <a:ext cx="10515600" cy="4351338"/>
          </a:xfrm>
        </p:spPr>
        <p:txBody>
          <a:bodyPr/>
          <a:lstStyle/>
          <a:p>
            <a:r>
              <a:rPr lang="en-US" sz="4000" dirty="0" err="1"/>
              <a:t>Styrelsens</a:t>
            </a:r>
            <a:r>
              <a:rPr lang="en-US" sz="4000" dirty="0"/>
              <a:t> </a:t>
            </a:r>
            <a:r>
              <a:rPr lang="en-US" sz="4000" dirty="0" err="1"/>
              <a:t>arbete</a:t>
            </a:r>
            <a:r>
              <a:rPr lang="en-US" sz="4000" dirty="0"/>
              <a:t> med </a:t>
            </a:r>
            <a:r>
              <a:rPr lang="en-US" sz="4000" dirty="0" err="1"/>
              <a:t>underhållsplanen</a:t>
            </a:r>
            <a:r>
              <a:rPr lang="en-US" sz="4000" dirty="0"/>
              <a:t> 2019</a:t>
            </a:r>
          </a:p>
          <a:p>
            <a:pPr lvl="1"/>
            <a:r>
              <a:rPr lang="en-US" dirty="0" err="1"/>
              <a:t>Vattenavstängning</a:t>
            </a:r>
            <a:endParaRPr lang="en-US" dirty="0"/>
          </a:p>
          <a:p>
            <a:pPr lvl="1"/>
            <a:r>
              <a:rPr lang="en-US" dirty="0" err="1"/>
              <a:t>Beslut</a:t>
            </a:r>
            <a:r>
              <a:rPr lang="en-US" dirty="0"/>
              <a:t> om </a:t>
            </a:r>
            <a:r>
              <a:rPr lang="en-US" dirty="0" err="1"/>
              <a:t>framtiden</a:t>
            </a:r>
            <a:r>
              <a:rPr lang="en-US" dirty="0"/>
              <a:t> </a:t>
            </a:r>
            <a:r>
              <a:rPr lang="en-US" dirty="0" err="1"/>
              <a:t>för</a:t>
            </a:r>
            <a:r>
              <a:rPr lang="en-US" dirty="0"/>
              <a:t> </a:t>
            </a:r>
            <a:r>
              <a:rPr lang="en-US" dirty="0" err="1"/>
              <a:t>tegelväggarna</a:t>
            </a:r>
            <a:endParaRPr lang="en-US" dirty="0"/>
          </a:p>
          <a:p>
            <a:pPr lvl="1"/>
            <a:r>
              <a:rPr lang="en-US" dirty="0" err="1"/>
              <a:t>Beslut</a:t>
            </a:r>
            <a:r>
              <a:rPr lang="en-US" dirty="0"/>
              <a:t> om </a:t>
            </a:r>
            <a:r>
              <a:rPr lang="en-US" dirty="0" err="1"/>
              <a:t>dränering</a:t>
            </a:r>
            <a:endParaRPr lang="en-US" dirty="0"/>
          </a:p>
          <a:p>
            <a:pPr lvl="1"/>
            <a:r>
              <a:rPr lang="en-US" dirty="0" err="1"/>
              <a:t>Beslut</a:t>
            </a:r>
            <a:r>
              <a:rPr lang="en-US" dirty="0"/>
              <a:t> om </a:t>
            </a:r>
            <a:r>
              <a:rPr lang="en-US" dirty="0" err="1"/>
              <a:t>plåtarbeten</a:t>
            </a:r>
            <a:endParaRPr lang="en-US" dirty="0"/>
          </a:p>
          <a:p>
            <a:pPr marL="457200" lvl="1" indent="0">
              <a:buNone/>
            </a:pPr>
            <a:endParaRPr lang="en-US" dirty="0"/>
          </a:p>
          <a:p>
            <a:pPr lvl="1"/>
            <a:r>
              <a:rPr lang="en-US" sz="4000" dirty="0" err="1"/>
              <a:t>Styrelsens</a:t>
            </a:r>
            <a:r>
              <a:rPr lang="en-US" sz="4000" dirty="0"/>
              <a:t> </a:t>
            </a:r>
            <a:r>
              <a:rPr lang="en-US" sz="4000" dirty="0" err="1"/>
              <a:t>arbete</a:t>
            </a:r>
            <a:r>
              <a:rPr lang="en-US" sz="4000" dirty="0"/>
              <a:t> med </a:t>
            </a:r>
            <a:r>
              <a:rPr lang="en-US" sz="4000" dirty="0" err="1"/>
              <a:t>underhållsplanen</a:t>
            </a:r>
            <a:r>
              <a:rPr lang="en-US" sz="4000" dirty="0"/>
              <a:t> 2020</a:t>
            </a:r>
          </a:p>
        </p:txBody>
      </p:sp>
    </p:spTree>
    <p:extLst>
      <p:ext uri="{BB962C8B-B14F-4D97-AF65-F5344CB8AC3E}">
        <p14:creationId xmlns:p14="http://schemas.microsoft.com/office/powerpoint/2010/main" val="3832662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4D674A03-0427-9942-B579-B56CAAEBA130}"/>
              </a:ext>
            </a:extLst>
          </p:cNvPr>
          <p:cNvSpPr>
            <a:spLocks noGrp="1"/>
          </p:cNvSpPr>
          <p:nvPr>
            <p:ph idx="1"/>
          </p:nvPr>
        </p:nvSpPr>
        <p:spPr/>
        <p:txBody>
          <a:bodyPr/>
          <a:lstStyle/>
          <a:p>
            <a:r>
              <a:rPr lang="en-US" sz="4000" dirty="0">
                <a:ea typeface="Times New Roman" panose="02020603050405020304" pitchFamily="18" charset="0"/>
              </a:rPr>
              <a:t>Presentation </a:t>
            </a:r>
            <a:r>
              <a:rPr lang="en-US" sz="4000" dirty="0" err="1">
                <a:ea typeface="Times New Roman" panose="02020603050405020304" pitchFamily="18" charset="0"/>
              </a:rPr>
              <a:t>av</a:t>
            </a:r>
            <a:r>
              <a:rPr lang="en-US" sz="4000" dirty="0">
                <a:ea typeface="Times New Roman" panose="02020603050405020304" pitchFamily="18" charset="0"/>
              </a:rPr>
              <a:t> </a:t>
            </a:r>
            <a:r>
              <a:rPr lang="en-US" sz="4000" dirty="0" err="1">
                <a:ea typeface="Times New Roman" panose="02020603050405020304" pitchFamily="18" charset="0"/>
              </a:rPr>
              <a:t>styrelsens</a:t>
            </a:r>
            <a:r>
              <a:rPr lang="en-US" sz="4000" dirty="0">
                <a:ea typeface="Times New Roman" panose="02020603050405020304" pitchFamily="18" charset="0"/>
              </a:rPr>
              <a:t> </a:t>
            </a:r>
            <a:r>
              <a:rPr lang="en-US" sz="4000" dirty="0" err="1">
                <a:ea typeface="Times New Roman" panose="02020603050405020304" pitchFamily="18" charset="0"/>
              </a:rPr>
              <a:t>organisation</a:t>
            </a:r>
            <a:r>
              <a:rPr lang="en-US" sz="4000" dirty="0">
                <a:ea typeface="Times New Roman" panose="02020603050405020304" pitchFamily="18" charset="0"/>
              </a:rPr>
              <a:t>, </a:t>
            </a:r>
            <a:r>
              <a:rPr lang="en-US" sz="4000" dirty="0" err="1">
                <a:ea typeface="Times New Roman" panose="02020603050405020304" pitchFamily="18" charset="0"/>
              </a:rPr>
              <a:t>ansvar</a:t>
            </a:r>
            <a:r>
              <a:rPr lang="en-US" sz="4000" dirty="0">
                <a:ea typeface="Times New Roman" panose="02020603050405020304" pitchFamily="18" charset="0"/>
              </a:rPr>
              <a:t> </a:t>
            </a:r>
            <a:r>
              <a:rPr lang="en-US" sz="4000" dirty="0" err="1">
                <a:ea typeface="Times New Roman" panose="02020603050405020304" pitchFamily="18" charset="0"/>
              </a:rPr>
              <a:t>och</a:t>
            </a:r>
            <a:r>
              <a:rPr lang="en-US" sz="4000" dirty="0">
                <a:ea typeface="Times New Roman" panose="02020603050405020304" pitchFamily="18" charset="0"/>
              </a:rPr>
              <a:t> </a:t>
            </a:r>
            <a:r>
              <a:rPr lang="en-US" sz="4000" dirty="0" err="1">
                <a:ea typeface="Times New Roman" panose="02020603050405020304" pitchFamily="18" charset="0"/>
              </a:rPr>
              <a:t>befogenheter</a:t>
            </a:r>
            <a:r>
              <a:rPr lang="en-US" sz="4000" dirty="0">
                <a:ea typeface="Times New Roman" panose="02020603050405020304" pitchFamily="18" charset="0"/>
              </a:rPr>
              <a:t> </a:t>
            </a:r>
          </a:p>
          <a:p>
            <a:endParaRPr lang="sv-SE" dirty="0"/>
          </a:p>
        </p:txBody>
      </p:sp>
    </p:spTree>
    <p:extLst>
      <p:ext uri="{BB962C8B-B14F-4D97-AF65-F5344CB8AC3E}">
        <p14:creationId xmlns:p14="http://schemas.microsoft.com/office/powerpoint/2010/main" val="2681790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a:t>BRF Östra Portens organisation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02929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4422648" y="1973516"/>
            <a:ext cx="1161288" cy="1088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Hemsida</a:t>
            </a:r>
            <a:endParaRPr lang="en-US" sz="1200" dirty="0"/>
          </a:p>
        </p:txBody>
      </p:sp>
      <p:pic>
        <p:nvPicPr>
          <p:cNvPr id="6" name="Picture 5"/>
          <p:cNvPicPr>
            <a:picLocks noChangeAspect="1"/>
          </p:cNvPicPr>
          <p:nvPr/>
        </p:nvPicPr>
        <p:blipFill>
          <a:blip r:embed="rId7"/>
          <a:stretch>
            <a:fillRect/>
          </a:stretch>
        </p:blipFill>
        <p:spPr>
          <a:xfrm>
            <a:off x="5388847" y="3209543"/>
            <a:ext cx="390178" cy="335309"/>
          </a:xfrm>
          <a:prstGeom prst="rect">
            <a:avLst/>
          </a:prstGeom>
        </p:spPr>
      </p:pic>
      <p:sp>
        <p:nvSpPr>
          <p:cNvPr id="7" name="Oval 6"/>
          <p:cNvSpPr/>
          <p:nvPr/>
        </p:nvSpPr>
        <p:spPr>
          <a:xfrm>
            <a:off x="6368796" y="4480560"/>
            <a:ext cx="1521714" cy="11755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Välkommen till ÖP</a:t>
            </a:r>
            <a:endParaRPr lang="en-US" sz="1200" dirty="0"/>
          </a:p>
        </p:txBody>
      </p:sp>
      <p:sp>
        <p:nvSpPr>
          <p:cNvPr id="5" name="Right Arrow 4"/>
          <p:cNvSpPr/>
          <p:nvPr/>
        </p:nvSpPr>
        <p:spPr>
          <a:xfrm>
            <a:off x="6368796" y="4407408"/>
            <a:ext cx="269748" cy="321150"/>
          </a:xfrm>
          <a:prstGeom prst="rightArrow">
            <a:avLst>
              <a:gd name="adj1" fmla="val 50000"/>
              <a:gd name="adj2" fmla="val 60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746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sv-SE" dirty="0"/>
              <a:t>Dagordning</a:t>
            </a:r>
            <a:endParaRPr lang="en-US" dirty="0"/>
          </a:p>
        </p:txBody>
      </p:sp>
      <p:sp>
        <p:nvSpPr>
          <p:cNvPr id="5" name="Content Placeholder 4"/>
          <p:cNvSpPr>
            <a:spLocks noGrp="1"/>
          </p:cNvSpPr>
          <p:nvPr>
            <p:ph sz="half" idx="1"/>
          </p:nvPr>
        </p:nvSpPr>
        <p:spPr/>
        <p:txBody>
          <a:bodyPr>
            <a:normAutofit fontScale="47500" lnSpcReduction="20000"/>
          </a:bodyPr>
          <a:lstStyle/>
          <a:p>
            <a:pPr marL="0" lvl="0" indent="0">
              <a:buNone/>
            </a:pPr>
            <a:r>
              <a:rPr lang="en-US" dirty="0"/>
              <a:t>1.Stämmans </a:t>
            </a:r>
            <a:r>
              <a:rPr lang="en-US" dirty="0" err="1"/>
              <a:t>öppnande</a:t>
            </a:r>
            <a:endParaRPr lang="en-US" dirty="0"/>
          </a:p>
          <a:p>
            <a:pPr marL="0" lvl="0" indent="0">
              <a:buNone/>
            </a:pPr>
            <a:r>
              <a:rPr lang="en-US" dirty="0"/>
              <a:t>2.Val </a:t>
            </a:r>
            <a:r>
              <a:rPr lang="en-US" dirty="0" err="1"/>
              <a:t>av</a:t>
            </a:r>
            <a:r>
              <a:rPr lang="en-US" dirty="0"/>
              <a:t> </a:t>
            </a:r>
            <a:r>
              <a:rPr lang="en-US" dirty="0" err="1"/>
              <a:t>mötesordförande</a:t>
            </a:r>
            <a:endParaRPr lang="en-US" dirty="0"/>
          </a:p>
          <a:p>
            <a:pPr marL="0" lvl="0" indent="0">
              <a:buNone/>
            </a:pPr>
            <a:r>
              <a:rPr lang="en-US" dirty="0"/>
              <a:t>3.Val </a:t>
            </a:r>
            <a:r>
              <a:rPr lang="en-US" dirty="0" err="1"/>
              <a:t>av</a:t>
            </a:r>
            <a:r>
              <a:rPr lang="en-US" dirty="0"/>
              <a:t> </a:t>
            </a:r>
            <a:r>
              <a:rPr lang="en-US" dirty="0" err="1"/>
              <a:t>sekreterare</a:t>
            </a:r>
            <a:r>
              <a:rPr lang="en-US" dirty="0"/>
              <a:t> </a:t>
            </a:r>
            <a:r>
              <a:rPr lang="en-US" dirty="0" err="1"/>
              <a:t>för</a:t>
            </a:r>
            <a:r>
              <a:rPr lang="en-US" dirty="0"/>
              <a:t> </a:t>
            </a:r>
            <a:r>
              <a:rPr lang="en-US" dirty="0" err="1"/>
              <a:t>årsmötet</a:t>
            </a:r>
            <a:endParaRPr lang="en-US" dirty="0"/>
          </a:p>
          <a:p>
            <a:pPr marL="0" lvl="0" indent="0">
              <a:buNone/>
            </a:pPr>
            <a:r>
              <a:rPr lang="en-US" dirty="0"/>
              <a:t>4.Godkännande </a:t>
            </a:r>
            <a:r>
              <a:rPr lang="en-US" dirty="0" err="1"/>
              <a:t>av</a:t>
            </a:r>
            <a:r>
              <a:rPr lang="en-US" dirty="0"/>
              <a:t> </a:t>
            </a:r>
            <a:r>
              <a:rPr lang="en-US" dirty="0" err="1"/>
              <a:t>röstlängd</a:t>
            </a:r>
            <a:endParaRPr lang="en-US" dirty="0"/>
          </a:p>
          <a:p>
            <a:pPr marL="0" lvl="0" indent="0">
              <a:buNone/>
            </a:pPr>
            <a:r>
              <a:rPr lang="en-US" dirty="0"/>
              <a:t>5.Fråga om </a:t>
            </a:r>
            <a:r>
              <a:rPr lang="en-US" dirty="0" err="1"/>
              <a:t>närvarorätt</a:t>
            </a:r>
            <a:r>
              <a:rPr lang="en-US" dirty="0"/>
              <a:t> vid </a:t>
            </a:r>
            <a:r>
              <a:rPr lang="en-US" dirty="0" err="1"/>
              <a:t>föreningsstämman</a:t>
            </a:r>
            <a:endParaRPr lang="en-US" dirty="0"/>
          </a:p>
          <a:p>
            <a:pPr marL="0" lvl="0" indent="0">
              <a:buNone/>
            </a:pPr>
            <a:r>
              <a:rPr lang="en-US" dirty="0"/>
              <a:t>6.Godkännande </a:t>
            </a:r>
            <a:r>
              <a:rPr lang="en-US" dirty="0" err="1"/>
              <a:t>av</a:t>
            </a:r>
            <a:r>
              <a:rPr lang="en-US" dirty="0"/>
              <a:t> </a:t>
            </a:r>
            <a:r>
              <a:rPr lang="en-US" dirty="0" err="1"/>
              <a:t>dagordning</a:t>
            </a:r>
            <a:endParaRPr lang="en-US" dirty="0"/>
          </a:p>
          <a:p>
            <a:pPr marL="0" lvl="0" indent="0">
              <a:buNone/>
            </a:pPr>
            <a:r>
              <a:rPr lang="en-US" dirty="0"/>
              <a:t>7.Val </a:t>
            </a:r>
            <a:r>
              <a:rPr lang="en-US" dirty="0" err="1"/>
              <a:t>av</a:t>
            </a:r>
            <a:r>
              <a:rPr lang="en-US" dirty="0"/>
              <a:t> </a:t>
            </a:r>
            <a:r>
              <a:rPr lang="en-US" dirty="0" err="1"/>
              <a:t>två</a:t>
            </a:r>
            <a:r>
              <a:rPr lang="en-US" dirty="0"/>
              <a:t> </a:t>
            </a:r>
            <a:r>
              <a:rPr lang="en-US" dirty="0" err="1"/>
              <a:t>personer</a:t>
            </a:r>
            <a:r>
              <a:rPr lang="en-US" dirty="0"/>
              <a:t> </a:t>
            </a:r>
            <a:r>
              <a:rPr lang="en-US" dirty="0" err="1"/>
              <a:t>att</a:t>
            </a:r>
            <a:r>
              <a:rPr lang="en-US" dirty="0"/>
              <a:t> </a:t>
            </a:r>
            <a:r>
              <a:rPr lang="en-US" dirty="0" err="1"/>
              <a:t>jämte</a:t>
            </a:r>
            <a:r>
              <a:rPr lang="en-US" dirty="0"/>
              <a:t> </a:t>
            </a:r>
            <a:r>
              <a:rPr lang="en-US" dirty="0" err="1"/>
              <a:t>årsmötesordförande</a:t>
            </a:r>
            <a:r>
              <a:rPr lang="en-US" dirty="0"/>
              <a:t> </a:t>
            </a:r>
            <a:r>
              <a:rPr lang="en-US" dirty="0" err="1"/>
              <a:t>justera</a:t>
            </a:r>
            <a:r>
              <a:rPr lang="en-US" dirty="0"/>
              <a:t> </a:t>
            </a:r>
            <a:r>
              <a:rPr lang="en-US" dirty="0" err="1"/>
              <a:t>protokollet</a:t>
            </a:r>
            <a:endParaRPr lang="en-US" dirty="0"/>
          </a:p>
          <a:p>
            <a:pPr marL="0" lvl="0" indent="0">
              <a:buNone/>
            </a:pPr>
            <a:r>
              <a:rPr lang="en-US" dirty="0"/>
              <a:t>8.Val </a:t>
            </a:r>
            <a:r>
              <a:rPr lang="en-US" dirty="0" err="1"/>
              <a:t>av</a:t>
            </a:r>
            <a:r>
              <a:rPr lang="en-US" dirty="0"/>
              <a:t> </a:t>
            </a:r>
            <a:r>
              <a:rPr lang="en-US" dirty="0" err="1"/>
              <a:t>minst</a:t>
            </a:r>
            <a:r>
              <a:rPr lang="en-US" dirty="0"/>
              <a:t> </a:t>
            </a:r>
            <a:r>
              <a:rPr lang="en-US" dirty="0" err="1"/>
              <a:t>två</a:t>
            </a:r>
            <a:r>
              <a:rPr lang="en-US" dirty="0"/>
              <a:t> </a:t>
            </a:r>
            <a:r>
              <a:rPr lang="en-US" dirty="0" err="1"/>
              <a:t>rösträknare</a:t>
            </a:r>
            <a:endParaRPr lang="en-US" dirty="0"/>
          </a:p>
          <a:p>
            <a:pPr marL="0" lvl="0" indent="0">
              <a:buNone/>
            </a:pPr>
            <a:r>
              <a:rPr lang="en-US" dirty="0"/>
              <a:t>9.Fråga om </a:t>
            </a:r>
            <a:r>
              <a:rPr lang="en-US" dirty="0" err="1"/>
              <a:t>kallelse</a:t>
            </a:r>
            <a:r>
              <a:rPr lang="en-US" dirty="0"/>
              <a:t> </a:t>
            </a:r>
            <a:r>
              <a:rPr lang="en-US" dirty="0" err="1"/>
              <a:t>skett</a:t>
            </a:r>
            <a:r>
              <a:rPr lang="en-US" dirty="0"/>
              <a:t> </a:t>
            </a:r>
            <a:r>
              <a:rPr lang="en-US" dirty="0" err="1"/>
              <a:t>på</a:t>
            </a:r>
            <a:r>
              <a:rPr lang="en-US" dirty="0"/>
              <a:t> </a:t>
            </a:r>
            <a:r>
              <a:rPr lang="en-US" dirty="0" err="1"/>
              <a:t>behörigt</a:t>
            </a:r>
            <a:r>
              <a:rPr lang="en-US" dirty="0"/>
              <a:t> </a:t>
            </a:r>
            <a:r>
              <a:rPr lang="en-US" dirty="0" err="1"/>
              <a:t>sätt</a:t>
            </a:r>
            <a:endParaRPr lang="en-US" dirty="0"/>
          </a:p>
          <a:p>
            <a:pPr marL="0" lvl="0" indent="0">
              <a:buNone/>
            </a:pPr>
            <a:r>
              <a:rPr lang="en-US" dirty="0"/>
              <a:t>10. </a:t>
            </a:r>
            <a:r>
              <a:rPr lang="en-US" dirty="0" err="1"/>
              <a:t>Genomgång</a:t>
            </a:r>
            <a:r>
              <a:rPr lang="en-US" dirty="0"/>
              <a:t> </a:t>
            </a:r>
            <a:r>
              <a:rPr lang="en-US" dirty="0" err="1"/>
              <a:t>av</a:t>
            </a:r>
            <a:r>
              <a:rPr lang="en-US" dirty="0"/>
              <a:t> </a:t>
            </a:r>
            <a:r>
              <a:rPr lang="en-US" dirty="0" err="1"/>
              <a:t>styrelsens</a:t>
            </a:r>
            <a:r>
              <a:rPr lang="en-US" dirty="0"/>
              <a:t> </a:t>
            </a:r>
            <a:r>
              <a:rPr lang="en-US" dirty="0" err="1"/>
              <a:t>årsredovisning</a:t>
            </a:r>
            <a:r>
              <a:rPr lang="en-US" dirty="0"/>
              <a:t>, </a:t>
            </a:r>
            <a:r>
              <a:rPr lang="en-US" dirty="0" err="1"/>
              <a:t>samt</a:t>
            </a:r>
            <a:r>
              <a:rPr lang="en-US" dirty="0"/>
              <a:t> </a:t>
            </a:r>
            <a:r>
              <a:rPr lang="en-US" dirty="0" err="1"/>
              <a:t>besked</a:t>
            </a:r>
            <a:r>
              <a:rPr lang="en-US" dirty="0"/>
              <a:t> om </a:t>
            </a:r>
            <a:r>
              <a:rPr lang="en-US" dirty="0" err="1"/>
              <a:t>utfall</a:t>
            </a:r>
            <a:r>
              <a:rPr lang="en-US" dirty="0"/>
              <a:t> </a:t>
            </a:r>
            <a:r>
              <a:rPr lang="en-US" dirty="0" err="1"/>
              <a:t>av</a:t>
            </a:r>
            <a:r>
              <a:rPr lang="en-US" dirty="0"/>
              <a:t> </a:t>
            </a:r>
            <a:r>
              <a:rPr lang="en-US" dirty="0" err="1"/>
              <a:t>föregående</a:t>
            </a:r>
            <a:r>
              <a:rPr lang="en-US" dirty="0"/>
              <a:t> </a:t>
            </a:r>
            <a:r>
              <a:rPr lang="en-US" dirty="0" err="1"/>
              <a:t>års</a:t>
            </a:r>
            <a:r>
              <a:rPr lang="en-US" dirty="0"/>
              <a:t> motion(</a:t>
            </a:r>
            <a:r>
              <a:rPr lang="en-US" dirty="0" err="1"/>
              <a:t>er</a:t>
            </a:r>
            <a:r>
              <a:rPr lang="en-US" dirty="0"/>
              <a:t>)</a:t>
            </a:r>
          </a:p>
          <a:p>
            <a:pPr marL="0" lvl="0" indent="0">
              <a:buNone/>
            </a:pPr>
            <a:r>
              <a:rPr lang="en-US" dirty="0"/>
              <a:t>11. </a:t>
            </a:r>
            <a:r>
              <a:rPr lang="en-US" dirty="0" err="1"/>
              <a:t>Genomgång</a:t>
            </a:r>
            <a:r>
              <a:rPr lang="en-US" dirty="0"/>
              <a:t> </a:t>
            </a:r>
            <a:r>
              <a:rPr lang="en-US" dirty="0" err="1"/>
              <a:t>av</a:t>
            </a:r>
            <a:r>
              <a:rPr lang="en-US" dirty="0"/>
              <a:t> </a:t>
            </a:r>
            <a:r>
              <a:rPr lang="en-US" dirty="0" err="1"/>
              <a:t>revisorernas</a:t>
            </a:r>
            <a:r>
              <a:rPr lang="en-US" dirty="0"/>
              <a:t> </a:t>
            </a:r>
            <a:r>
              <a:rPr lang="en-US" dirty="0" err="1"/>
              <a:t>berättelse</a:t>
            </a:r>
            <a:endParaRPr lang="en-US" dirty="0"/>
          </a:p>
          <a:p>
            <a:pPr marL="0" indent="0">
              <a:buNone/>
            </a:pPr>
            <a:r>
              <a:rPr lang="en-US" dirty="0"/>
              <a:t>12.Beslutande om </a:t>
            </a:r>
            <a:r>
              <a:rPr lang="en-US" dirty="0" err="1"/>
              <a:t>fastställande</a:t>
            </a:r>
            <a:r>
              <a:rPr lang="en-US" dirty="0"/>
              <a:t> </a:t>
            </a:r>
            <a:r>
              <a:rPr lang="en-US" dirty="0" err="1"/>
              <a:t>av</a:t>
            </a:r>
            <a:r>
              <a:rPr lang="en-US" dirty="0"/>
              <a:t> </a:t>
            </a:r>
            <a:r>
              <a:rPr lang="en-US" dirty="0" err="1"/>
              <a:t>resultaträkning</a:t>
            </a:r>
            <a:r>
              <a:rPr lang="en-US" dirty="0"/>
              <a:t> </a:t>
            </a:r>
            <a:r>
              <a:rPr lang="en-US" dirty="0" err="1"/>
              <a:t>och</a:t>
            </a:r>
            <a:r>
              <a:rPr lang="en-US" dirty="0"/>
              <a:t> </a:t>
            </a:r>
            <a:r>
              <a:rPr lang="en-US" dirty="0" err="1"/>
              <a:t>balansräkning</a:t>
            </a:r>
            <a:endParaRPr lang="en-US" dirty="0"/>
          </a:p>
        </p:txBody>
      </p:sp>
      <p:sp>
        <p:nvSpPr>
          <p:cNvPr id="6" name="Content Placeholder 5"/>
          <p:cNvSpPr>
            <a:spLocks noGrp="1"/>
          </p:cNvSpPr>
          <p:nvPr>
            <p:ph sz="half" idx="2"/>
          </p:nvPr>
        </p:nvSpPr>
        <p:spPr/>
        <p:txBody>
          <a:bodyPr>
            <a:normAutofit fontScale="47500" lnSpcReduction="20000"/>
          </a:bodyPr>
          <a:lstStyle/>
          <a:p>
            <a:pPr marL="0" lvl="0" indent="0">
              <a:buNone/>
            </a:pPr>
            <a:r>
              <a:rPr lang="en-US" dirty="0"/>
              <a:t>13.Beslut </a:t>
            </a:r>
            <a:r>
              <a:rPr lang="en-US" dirty="0" err="1"/>
              <a:t>i</a:t>
            </a:r>
            <a:r>
              <a:rPr lang="en-US" dirty="0"/>
              <a:t> </a:t>
            </a:r>
            <a:r>
              <a:rPr lang="en-US" dirty="0" err="1"/>
              <a:t>anledning</a:t>
            </a:r>
            <a:r>
              <a:rPr lang="en-US" dirty="0"/>
              <a:t> </a:t>
            </a:r>
            <a:r>
              <a:rPr lang="en-US" dirty="0" err="1"/>
              <a:t>av</a:t>
            </a:r>
            <a:r>
              <a:rPr lang="en-US" dirty="0"/>
              <a:t> </a:t>
            </a:r>
            <a:r>
              <a:rPr lang="en-US" dirty="0" err="1"/>
              <a:t>bostadsrättsföreningens</a:t>
            </a:r>
            <a:r>
              <a:rPr lang="en-US" dirty="0"/>
              <a:t> </a:t>
            </a:r>
            <a:r>
              <a:rPr lang="en-US" dirty="0" err="1"/>
              <a:t>vinst</a:t>
            </a:r>
            <a:r>
              <a:rPr lang="en-US" dirty="0"/>
              <a:t> </a:t>
            </a:r>
            <a:r>
              <a:rPr lang="en-US" dirty="0" err="1"/>
              <a:t>eller</a:t>
            </a:r>
            <a:r>
              <a:rPr lang="en-US" dirty="0"/>
              <a:t> </a:t>
            </a:r>
            <a:r>
              <a:rPr lang="en-US" dirty="0" err="1"/>
              <a:t>förlust</a:t>
            </a:r>
            <a:r>
              <a:rPr lang="en-US" dirty="0"/>
              <a:t> </a:t>
            </a:r>
            <a:r>
              <a:rPr lang="en-US" dirty="0" err="1"/>
              <a:t>enligt</a:t>
            </a:r>
            <a:r>
              <a:rPr lang="en-US" dirty="0"/>
              <a:t> den </a:t>
            </a:r>
            <a:r>
              <a:rPr lang="en-US" dirty="0" err="1"/>
              <a:t>fastställda</a:t>
            </a:r>
            <a:r>
              <a:rPr lang="en-US" dirty="0"/>
              <a:t> </a:t>
            </a:r>
            <a:r>
              <a:rPr lang="en-US" dirty="0" err="1"/>
              <a:t>balansräkningen</a:t>
            </a:r>
            <a:endParaRPr lang="en-US" dirty="0"/>
          </a:p>
          <a:p>
            <a:pPr marL="0" lvl="0" indent="0">
              <a:buNone/>
            </a:pPr>
            <a:r>
              <a:rPr lang="en-US" dirty="0"/>
              <a:t>14.Beslut om </a:t>
            </a:r>
            <a:r>
              <a:rPr lang="en-US" dirty="0" err="1"/>
              <a:t>ansvarsfrihet</a:t>
            </a:r>
            <a:r>
              <a:rPr lang="en-US" dirty="0"/>
              <a:t> </a:t>
            </a:r>
            <a:r>
              <a:rPr lang="en-US" dirty="0" err="1"/>
              <a:t>för</a:t>
            </a:r>
            <a:r>
              <a:rPr lang="en-US" dirty="0"/>
              <a:t> </a:t>
            </a:r>
            <a:r>
              <a:rPr lang="en-US" dirty="0" err="1"/>
              <a:t>styrelsens</a:t>
            </a:r>
            <a:r>
              <a:rPr lang="en-US" dirty="0"/>
              <a:t> </a:t>
            </a:r>
            <a:r>
              <a:rPr lang="en-US" dirty="0" err="1"/>
              <a:t>ledamöter</a:t>
            </a:r>
            <a:endParaRPr lang="en-US" dirty="0"/>
          </a:p>
          <a:p>
            <a:pPr marL="0" lvl="0" indent="0">
              <a:buNone/>
            </a:pPr>
            <a:r>
              <a:rPr lang="en-US" dirty="0"/>
              <a:t>15.Beslut om </a:t>
            </a:r>
            <a:r>
              <a:rPr lang="en-US" dirty="0" err="1"/>
              <a:t>arvoden</a:t>
            </a:r>
            <a:r>
              <a:rPr lang="en-US" dirty="0"/>
              <a:t> </a:t>
            </a:r>
            <a:r>
              <a:rPr lang="en-US" dirty="0" err="1"/>
              <a:t>och</a:t>
            </a:r>
            <a:r>
              <a:rPr lang="en-US" dirty="0"/>
              <a:t> </a:t>
            </a:r>
            <a:r>
              <a:rPr lang="en-US" dirty="0" err="1"/>
              <a:t>principer</a:t>
            </a:r>
            <a:r>
              <a:rPr lang="en-US" dirty="0"/>
              <a:t> </a:t>
            </a:r>
            <a:r>
              <a:rPr lang="en-US" dirty="0" err="1"/>
              <a:t>för</a:t>
            </a:r>
            <a:r>
              <a:rPr lang="en-US" dirty="0"/>
              <a:t> </a:t>
            </a:r>
            <a:r>
              <a:rPr lang="en-US" dirty="0" err="1"/>
              <a:t>andra</a:t>
            </a:r>
            <a:r>
              <a:rPr lang="en-US" dirty="0"/>
              <a:t> </a:t>
            </a:r>
            <a:r>
              <a:rPr lang="en-US" dirty="0" err="1"/>
              <a:t>ekonomiska</a:t>
            </a:r>
            <a:r>
              <a:rPr lang="en-US" dirty="0"/>
              <a:t> </a:t>
            </a:r>
            <a:r>
              <a:rPr lang="en-US" dirty="0" err="1"/>
              <a:t>ersättningar</a:t>
            </a:r>
            <a:r>
              <a:rPr lang="en-US" dirty="0"/>
              <a:t> </a:t>
            </a:r>
            <a:r>
              <a:rPr lang="en-US" dirty="0" err="1"/>
              <a:t>för</a:t>
            </a:r>
            <a:r>
              <a:rPr lang="en-US" dirty="0"/>
              <a:t> </a:t>
            </a:r>
            <a:r>
              <a:rPr lang="en-US" dirty="0" err="1"/>
              <a:t>styrelsens</a:t>
            </a:r>
            <a:r>
              <a:rPr lang="en-US" dirty="0"/>
              <a:t> </a:t>
            </a:r>
            <a:r>
              <a:rPr lang="en-US" dirty="0" err="1"/>
              <a:t>ledamöter</a:t>
            </a:r>
            <a:r>
              <a:rPr lang="en-US" dirty="0"/>
              <a:t>, </a:t>
            </a:r>
            <a:r>
              <a:rPr lang="en-US" dirty="0" err="1"/>
              <a:t>revisorer</a:t>
            </a:r>
            <a:r>
              <a:rPr lang="en-US" dirty="0"/>
              <a:t> </a:t>
            </a:r>
            <a:r>
              <a:rPr lang="en-US" dirty="0" err="1"/>
              <a:t>och</a:t>
            </a:r>
            <a:r>
              <a:rPr lang="en-US" dirty="0"/>
              <a:t> </a:t>
            </a:r>
            <a:r>
              <a:rPr lang="en-US" dirty="0" err="1"/>
              <a:t>andra</a:t>
            </a:r>
            <a:r>
              <a:rPr lang="en-US" dirty="0"/>
              <a:t> </a:t>
            </a:r>
            <a:r>
              <a:rPr lang="en-US" dirty="0" err="1"/>
              <a:t>förtroendevalda</a:t>
            </a:r>
            <a:endParaRPr lang="en-US" dirty="0"/>
          </a:p>
          <a:p>
            <a:pPr marL="0" lvl="0" indent="0">
              <a:buNone/>
            </a:pPr>
            <a:r>
              <a:rPr lang="en-US" dirty="0"/>
              <a:t>16.Beslut om </a:t>
            </a:r>
            <a:r>
              <a:rPr lang="en-US" dirty="0" err="1"/>
              <a:t>antal</a:t>
            </a:r>
            <a:r>
              <a:rPr lang="en-US" dirty="0"/>
              <a:t> </a:t>
            </a:r>
            <a:r>
              <a:rPr lang="en-US" dirty="0" err="1"/>
              <a:t>styrelseledamöter</a:t>
            </a:r>
            <a:r>
              <a:rPr lang="en-US" dirty="0"/>
              <a:t> </a:t>
            </a:r>
            <a:r>
              <a:rPr lang="en-US" dirty="0" err="1"/>
              <a:t>och</a:t>
            </a:r>
            <a:r>
              <a:rPr lang="en-US" dirty="0"/>
              <a:t> </a:t>
            </a:r>
            <a:r>
              <a:rPr lang="en-US" dirty="0" err="1"/>
              <a:t>suppleanter</a:t>
            </a:r>
            <a:endParaRPr lang="en-US" dirty="0"/>
          </a:p>
          <a:p>
            <a:pPr marL="0" lvl="0" indent="0">
              <a:buNone/>
            </a:pPr>
            <a:r>
              <a:rPr lang="en-US" dirty="0"/>
              <a:t>17.Val </a:t>
            </a:r>
            <a:r>
              <a:rPr lang="en-US" dirty="0" err="1"/>
              <a:t>av</a:t>
            </a:r>
            <a:r>
              <a:rPr lang="en-US" dirty="0"/>
              <a:t> </a:t>
            </a:r>
            <a:r>
              <a:rPr lang="en-US" dirty="0" err="1"/>
              <a:t>styrelsens</a:t>
            </a:r>
            <a:r>
              <a:rPr lang="en-US" dirty="0"/>
              <a:t> </a:t>
            </a:r>
            <a:r>
              <a:rPr lang="en-US" dirty="0" err="1"/>
              <a:t>ordförande</a:t>
            </a:r>
            <a:r>
              <a:rPr lang="en-US" dirty="0"/>
              <a:t>, </a:t>
            </a:r>
            <a:r>
              <a:rPr lang="en-US" dirty="0" err="1"/>
              <a:t>ledamöter</a:t>
            </a:r>
            <a:r>
              <a:rPr lang="en-US" dirty="0"/>
              <a:t> </a:t>
            </a:r>
            <a:r>
              <a:rPr lang="en-US" dirty="0" err="1"/>
              <a:t>och</a:t>
            </a:r>
            <a:r>
              <a:rPr lang="en-US" dirty="0"/>
              <a:t> </a:t>
            </a:r>
            <a:r>
              <a:rPr lang="en-US" dirty="0" err="1"/>
              <a:t>suppleanter</a:t>
            </a:r>
            <a:endParaRPr lang="en-US" dirty="0"/>
          </a:p>
          <a:p>
            <a:pPr marL="0" lvl="0" indent="0">
              <a:buNone/>
            </a:pPr>
            <a:r>
              <a:rPr lang="en-US" dirty="0"/>
              <a:t>18.Beslut om </a:t>
            </a:r>
            <a:r>
              <a:rPr lang="en-US" dirty="0" err="1"/>
              <a:t>antal</a:t>
            </a:r>
            <a:r>
              <a:rPr lang="en-US" dirty="0"/>
              <a:t> </a:t>
            </a:r>
            <a:r>
              <a:rPr lang="en-US" dirty="0" err="1"/>
              <a:t>revisorer</a:t>
            </a:r>
            <a:r>
              <a:rPr lang="en-US" dirty="0"/>
              <a:t> </a:t>
            </a:r>
            <a:r>
              <a:rPr lang="en-US" dirty="0" err="1"/>
              <a:t>och</a:t>
            </a:r>
            <a:r>
              <a:rPr lang="en-US" dirty="0"/>
              <a:t> </a:t>
            </a:r>
            <a:r>
              <a:rPr lang="en-US" dirty="0" err="1"/>
              <a:t>suppleant</a:t>
            </a:r>
            <a:endParaRPr lang="en-US" dirty="0"/>
          </a:p>
          <a:p>
            <a:pPr marL="0" lvl="0" indent="0">
              <a:buNone/>
            </a:pPr>
            <a:r>
              <a:rPr lang="en-US" dirty="0"/>
              <a:t>19.Val </a:t>
            </a:r>
            <a:r>
              <a:rPr lang="en-US" dirty="0" err="1"/>
              <a:t>av</a:t>
            </a:r>
            <a:r>
              <a:rPr lang="en-US" dirty="0"/>
              <a:t> </a:t>
            </a:r>
            <a:r>
              <a:rPr lang="en-US" dirty="0" err="1"/>
              <a:t>revisor</a:t>
            </a:r>
            <a:r>
              <a:rPr lang="en-US" dirty="0"/>
              <a:t>/-</a:t>
            </a:r>
            <a:r>
              <a:rPr lang="en-US" dirty="0" err="1"/>
              <a:t>er</a:t>
            </a:r>
            <a:r>
              <a:rPr lang="en-US" dirty="0"/>
              <a:t> </a:t>
            </a:r>
            <a:r>
              <a:rPr lang="en-US" dirty="0" err="1"/>
              <a:t>och</a:t>
            </a:r>
            <a:r>
              <a:rPr lang="en-US" dirty="0"/>
              <a:t> </a:t>
            </a:r>
            <a:r>
              <a:rPr lang="en-US" dirty="0" err="1"/>
              <a:t>suppleant</a:t>
            </a:r>
            <a:endParaRPr lang="en-US" dirty="0"/>
          </a:p>
          <a:p>
            <a:pPr marL="0" lvl="0" indent="0">
              <a:buNone/>
            </a:pPr>
            <a:r>
              <a:rPr lang="en-US" dirty="0"/>
              <a:t>20.Beslut om </a:t>
            </a:r>
            <a:r>
              <a:rPr lang="en-US" dirty="0" err="1"/>
              <a:t>antal</a:t>
            </a:r>
            <a:r>
              <a:rPr lang="en-US" dirty="0"/>
              <a:t> </a:t>
            </a:r>
            <a:r>
              <a:rPr lang="en-US" dirty="0" err="1"/>
              <a:t>ledamöter</a:t>
            </a:r>
            <a:r>
              <a:rPr lang="en-US" dirty="0"/>
              <a:t> I </a:t>
            </a:r>
            <a:r>
              <a:rPr lang="en-US" dirty="0" err="1"/>
              <a:t>valberedningen</a:t>
            </a:r>
            <a:endParaRPr lang="en-US" dirty="0"/>
          </a:p>
          <a:p>
            <a:pPr marL="0" lvl="0" indent="0">
              <a:buNone/>
            </a:pPr>
            <a:r>
              <a:rPr lang="en-US" dirty="0"/>
              <a:t>21.Val </a:t>
            </a:r>
            <a:r>
              <a:rPr lang="en-US" dirty="0" err="1"/>
              <a:t>av</a:t>
            </a:r>
            <a:r>
              <a:rPr lang="en-US" dirty="0"/>
              <a:t> </a:t>
            </a:r>
            <a:r>
              <a:rPr lang="en-US" dirty="0" err="1"/>
              <a:t>valberedning</a:t>
            </a:r>
            <a:r>
              <a:rPr lang="en-US" dirty="0"/>
              <a:t>, </a:t>
            </a:r>
            <a:r>
              <a:rPr lang="en-US" dirty="0" err="1"/>
              <a:t>en</a:t>
            </a:r>
            <a:r>
              <a:rPr lang="en-US" dirty="0"/>
              <a:t> </a:t>
            </a:r>
            <a:r>
              <a:rPr lang="en-US" dirty="0" err="1"/>
              <a:t>utses</a:t>
            </a:r>
            <a:r>
              <a:rPr lang="en-US" dirty="0"/>
              <a:t> till </a:t>
            </a:r>
            <a:r>
              <a:rPr lang="en-US" dirty="0" err="1"/>
              <a:t>valberedningens</a:t>
            </a:r>
            <a:r>
              <a:rPr lang="en-US" dirty="0"/>
              <a:t> </a:t>
            </a:r>
            <a:r>
              <a:rPr lang="en-US" dirty="0" err="1"/>
              <a:t>ordförande</a:t>
            </a:r>
            <a:r>
              <a:rPr lang="en-US" dirty="0"/>
              <a:t>.  </a:t>
            </a:r>
            <a:r>
              <a:rPr lang="en-US" dirty="0" err="1"/>
              <a:t>Dessutom</a:t>
            </a:r>
            <a:r>
              <a:rPr lang="en-US" dirty="0"/>
              <a:t> </a:t>
            </a:r>
            <a:r>
              <a:rPr lang="en-US" dirty="0" err="1"/>
              <a:t>val</a:t>
            </a:r>
            <a:r>
              <a:rPr lang="en-US" dirty="0"/>
              <a:t> </a:t>
            </a:r>
            <a:r>
              <a:rPr lang="en-US" dirty="0" err="1"/>
              <a:t>av</a:t>
            </a:r>
            <a:r>
              <a:rPr lang="en-US" dirty="0"/>
              <a:t> </a:t>
            </a:r>
            <a:r>
              <a:rPr lang="en-US" dirty="0" err="1"/>
              <a:t>kassör</a:t>
            </a:r>
            <a:r>
              <a:rPr lang="en-US" dirty="0"/>
              <a:t>, </a:t>
            </a:r>
            <a:r>
              <a:rPr lang="en-US" dirty="0" err="1"/>
              <a:t>festkommitte</a:t>
            </a:r>
            <a:r>
              <a:rPr lang="en-US" dirty="0"/>
              <a:t>, </a:t>
            </a:r>
            <a:r>
              <a:rPr lang="en-US" dirty="0" err="1"/>
              <a:t>välkomstkommitte</a:t>
            </a:r>
            <a:r>
              <a:rPr lang="en-US" dirty="0"/>
              <a:t> </a:t>
            </a:r>
            <a:r>
              <a:rPr lang="en-US" dirty="0" err="1"/>
              <a:t>och</a:t>
            </a:r>
            <a:r>
              <a:rPr lang="en-US" dirty="0"/>
              <a:t> </a:t>
            </a:r>
            <a:r>
              <a:rPr lang="en-US" dirty="0" err="1"/>
              <a:t>hemsidesansvarig</a:t>
            </a:r>
            <a:endParaRPr lang="en-US" dirty="0"/>
          </a:p>
          <a:p>
            <a:pPr marL="0" lvl="0" indent="0">
              <a:buNone/>
            </a:pPr>
            <a:r>
              <a:rPr lang="en-US" dirty="0"/>
              <a:t>22.Av </a:t>
            </a:r>
            <a:r>
              <a:rPr lang="en-US" dirty="0" err="1"/>
              <a:t>styrelsen</a:t>
            </a:r>
            <a:r>
              <a:rPr lang="en-US" dirty="0"/>
              <a:t> till </a:t>
            </a:r>
            <a:r>
              <a:rPr lang="en-US" dirty="0" err="1"/>
              <a:t>föreningsstämman</a:t>
            </a:r>
            <a:r>
              <a:rPr lang="en-US" dirty="0"/>
              <a:t> </a:t>
            </a:r>
            <a:r>
              <a:rPr lang="en-US" dirty="0" err="1"/>
              <a:t>hänskjutna</a:t>
            </a:r>
            <a:r>
              <a:rPr lang="en-US" dirty="0"/>
              <a:t> </a:t>
            </a:r>
            <a:r>
              <a:rPr lang="en-US" dirty="0" err="1"/>
              <a:t>frågor</a:t>
            </a:r>
            <a:r>
              <a:rPr lang="en-US" dirty="0"/>
              <a:t> </a:t>
            </a:r>
            <a:r>
              <a:rPr lang="en-US" dirty="0" err="1"/>
              <a:t>och</a:t>
            </a:r>
            <a:r>
              <a:rPr lang="en-US" dirty="0"/>
              <a:t> </a:t>
            </a:r>
            <a:r>
              <a:rPr lang="en-US" dirty="0" err="1"/>
              <a:t>av</a:t>
            </a:r>
            <a:r>
              <a:rPr lang="en-US" dirty="0"/>
              <a:t> </a:t>
            </a:r>
            <a:r>
              <a:rPr lang="en-US" dirty="0" err="1"/>
              <a:t>medlmmar</a:t>
            </a:r>
            <a:r>
              <a:rPr lang="en-US" dirty="0"/>
              <a:t> </a:t>
            </a:r>
            <a:r>
              <a:rPr lang="en-US" dirty="0" err="1"/>
              <a:t>inkomna</a:t>
            </a:r>
            <a:r>
              <a:rPr lang="en-US" dirty="0"/>
              <a:t> </a:t>
            </a:r>
            <a:r>
              <a:rPr lang="en-US" dirty="0" err="1"/>
              <a:t>motioner</a:t>
            </a:r>
            <a:endParaRPr lang="en-US" dirty="0"/>
          </a:p>
          <a:p>
            <a:pPr marL="0" lvl="0" indent="0">
              <a:buNone/>
            </a:pPr>
            <a:r>
              <a:rPr lang="en-US" dirty="0"/>
              <a:t>24.Kvartalsrapport </a:t>
            </a:r>
            <a:r>
              <a:rPr lang="en-US" dirty="0" err="1"/>
              <a:t>innevarande</a:t>
            </a:r>
            <a:r>
              <a:rPr lang="en-US" dirty="0"/>
              <a:t> </a:t>
            </a:r>
            <a:r>
              <a:rPr lang="en-US" dirty="0" err="1"/>
              <a:t>år</a:t>
            </a:r>
            <a:r>
              <a:rPr lang="en-US" dirty="0"/>
              <a:t> (</a:t>
            </a:r>
            <a:r>
              <a:rPr lang="en-US" dirty="0" err="1"/>
              <a:t>jan</a:t>
            </a:r>
            <a:r>
              <a:rPr lang="en-US" dirty="0"/>
              <a:t>-mars) </a:t>
            </a:r>
            <a:r>
              <a:rPr lang="en-US" dirty="0" err="1"/>
              <a:t>samt</a:t>
            </a:r>
            <a:r>
              <a:rPr lang="en-US" dirty="0"/>
              <a:t> </a:t>
            </a:r>
            <a:r>
              <a:rPr lang="en-US" dirty="0" err="1"/>
              <a:t>årsbudget</a:t>
            </a:r>
            <a:endParaRPr lang="en-US" dirty="0"/>
          </a:p>
          <a:p>
            <a:pPr marL="0" lvl="0" indent="0">
              <a:buNone/>
            </a:pPr>
            <a:r>
              <a:rPr lang="en-US" dirty="0"/>
              <a:t>23.Föreningsstämmans </a:t>
            </a:r>
            <a:r>
              <a:rPr lang="en-US" dirty="0" err="1"/>
              <a:t>avslutning</a:t>
            </a:r>
            <a:endParaRPr lang="en-US" dirty="0"/>
          </a:p>
          <a:p>
            <a:endParaRPr lang="en-US" dirty="0"/>
          </a:p>
        </p:txBody>
      </p:sp>
    </p:spTree>
    <p:extLst>
      <p:ext uri="{BB962C8B-B14F-4D97-AF65-F5344CB8AC3E}">
        <p14:creationId xmlns:p14="http://schemas.microsoft.com/office/powerpoint/2010/main" val="3598743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sv-SE" dirty="0"/>
              <a:t>Underhållsteamet</a:t>
            </a:r>
            <a:endParaRPr lang="en-US" dirty="0"/>
          </a:p>
        </p:txBody>
      </p:sp>
      <p:sp>
        <p:nvSpPr>
          <p:cNvPr id="3" name="Content Placeholder 2"/>
          <p:cNvSpPr>
            <a:spLocks noGrp="1"/>
          </p:cNvSpPr>
          <p:nvPr>
            <p:ph sz="half" idx="1"/>
          </p:nvPr>
        </p:nvSpPr>
        <p:spPr/>
        <p:txBody>
          <a:bodyPr>
            <a:normAutofit lnSpcReduction="10000"/>
          </a:bodyPr>
          <a:lstStyle/>
          <a:p>
            <a:r>
              <a:rPr lang="sv-SE" dirty="0"/>
              <a:t>Genomför aktiviteter genom styrelsen</a:t>
            </a:r>
          </a:p>
          <a:p>
            <a:pPr lvl="1"/>
            <a:r>
              <a:rPr lang="sv-SE" dirty="0"/>
              <a:t>Löpande underhåll</a:t>
            </a:r>
          </a:p>
          <a:p>
            <a:pPr lvl="1"/>
            <a:r>
              <a:rPr lang="sv-SE" dirty="0"/>
              <a:t>Akuta ärenden</a:t>
            </a:r>
          </a:p>
          <a:p>
            <a:pPr lvl="1"/>
            <a:r>
              <a:rPr lang="sv-SE" dirty="0"/>
              <a:t>Aktiviteter enligt underhållsplanen</a:t>
            </a:r>
            <a:endParaRPr lang="en-US" dirty="0"/>
          </a:p>
        </p:txBody>
      </p:sp>
      <p:sp>
        <p:nvSpPr>
          <p:cNvPr id="5" name="Content Placeholder 4"/>
          <p:cNvSpPr>
            <a:spLocks noGrp="1"/>
          </p:cNvSpPr>
          <p:nvPr>
            <p:ph sz="half" idx="2"/>
          </p:nvPr>
        </p:nvSpPr>
        <p:spPr/>
        <p:txBody>
          <a:bodyPr>
            <a:normAutofit lnSpcReduction="10000"/>
          </a:bodyPr>
          <a:lstStyle/>
          <a:p>
            <a:pPr lvl="1"/>
            <a:r>
              <a:rPr lang="en-US" b="1" dirty="0" err="1"/>
              <a:t>Befogenheter</a:t>
            </a:r>
            <a:r>
              <a:rPr lang="en-US" b="1" dirty="0"/>
              <a:t>, </a:t>
            </a:r>
            <a:r>
              <a:rPr lang="en-US" b="1" dirty="0" err="1"/>
              <a:t>Ansvar</a:t>
            </a:r>
            <a:r>
              <a:rPr lang="en-US" b="1" dirty="0"/>
              <a:t>/</a:t>
            </a:r>
            <a:r>
              <a:rPr lang="en-US" b="1" dirty="0" err="1"/>
              <a:t>mandat</a:t>
            </a:r>
            <a:r>
              <a:rPr lang="en-US" b="1" dirty="0"/>
              <a:t/>
            </a:r>
            <a:br>
              <a:rPr lang="en-US" b="1" dirty="0"/>
            </a:br>
            <a:r>
              <a:rPr lang="en-US" b="1" dirty="0" err="1"/>
              <a:t>Underhållsteamet</a:t>
            </a:r>
            <a:r>
              <a:rPr lang="en-US" dirty="0"/>
              <a:t> (Thorgny </a:t>
            </a:r>
            <a:r>
              <a:rPr lang="en-US" dirty="0" err="1"/>
              <a:t>och</a:t>
            </a:r>
            <a:r>
              <a:rPr lang="en-US" dirty="0"/>
              <a:t> </a:t>
            </a:r>
            <a:r>
              <a:rPr lang="en-US" dirty="0" err="1"/>
              <a:t>Janne</a:t>
            </a:r>
            <a:r>
              <a:rPr lang="en-US" dirty="0"/>
              <a:t>)</a:t>
            </a:r>
            <a:br>
              <a:rPr lang="en-US" dirty="0"/>
            </a:br>
            <a:r>
              <a:rPr lang="en-US" dirty="0" err="1"/>
              <a:t>Alla</a:t>
            </a:r>
            <a:r>
              <a:rPr lang="en-US" dirty="0"/>
              <a:t> </a:t>
            </a:r>
            <a:r>
              <a:rPr lang="en-US" dirty="0" err="1"/>
              <a:t>planerade</a:t>
            </a:r>
            <a:r>
              <a:rPr lang="en-US" dirty="0"/>
              <a:t> </a:t>
            </a:r>
            <a:r>
              <a:rPr lang="en-US" dirty="0" err="1"/>
              <a:t>aktiviteter</a:t>
            </a:r>
            <a:r>
              <a:rPr lang="en-US" dirty="0"/>
              <a:t> ska </a:t>
            </a:r>
            <a:r>
              <a:rPr lang="en-US" dirty="0" err="1"/>
              <a:t>finnas</a:t>
            </a:r>
            <a:r>
              <a:rPr lang="en-US" dirty="0"/>
              <a:t> </a:t>
            </a:r>
            <a:r>
              <a:rPr lang="en-US" dirty="0" err="1"/>
              <a:t>i</a:t>
            </a:r>
            <a:r>
              <a:rPr lang="en-US" dirty="0"/>
              <a:t> </a:t>
            </a:r>
            <a:r>
              <a:rPr lang="en-US" dirty="0" err="1"/>
              <a:t>Underhållsplanen</a:t>
            </a:r>
            <a:r>
              <a:rPr lang="en-US" dirty="0"/>
              <a:t>.</a:t>
            </a:r>
            <a:br>
              <a:rPr lang="en-US" dirty="0"/>
            </a:br>
            <a:r>
              <a:rPr lang="en-US" dirty="0" err="1"/>
              <a:t>Alla</a:t>
            </a:r>
            <a:r>
              <a:rPr lang="en-US" dirty="0"/>
              <a:t> </a:t>
            </a:r>
            <a:r>
              <a:rPr lang="en-US" dirty="0" err="1"/>
              <a:t>aktiviteter</a:t>
            </a:r>
            <a:r>
              <a:rPr lang="en-US" dirty="0"/>
              <a:t> </a:t>
            </a:r>
            <a:r>
              <a:rPr lang="en-US" dirty="0" err="1"/>
              <a:t>ska</a:t>
            </a:r>
            <a:r>
              <a:rPr lang="en-US" dirty="0"/>
              <a:t> </a:t>
            </a:r>
            <a:r>
              <a:rPr lang="en-US" dirty="0" err="1"/>
              <a:t>beslutas</a:t>
            </a:r>
            <a:r>
              <a:rPr lang="en-US" dirty="0"/>
              <a:t> </a:t>
            </a:r>
            <a:r>
              <a:rPr lang="en-US" dirty="0" err="1"/>
              <a:t>av</a:t>
            </a:r>
            <a:r>
              <a:rPr lang="en-US" dirty="0"/>
              <a:t> </a:t>
            </a:r>
            <a:r>
              <a:rPr lang="en-US" dirty="0" err="1"/>
              <a:t>styrelsen</a:t>
            </a:r>
            <a:r>
              <a:rPr lang="en-US" dirty="0"/>
              <a:t>. </a:t>
            </a:r>
            <a:r>
              <a:rPr lang="en-US" dirty="0" err="1"/>
              <a:t>Akuta</a:t>
            </a:r>
            <a:r>
              <a:rPr lang="en-US" dirty="0"/>
              <a:t> </a:t>
            </a:r>
            <a:r>
              <a:rPr lang="en-US" dirty="0" err="1"/>
              <a:t>händelser</a:t>
            </a:r>
            <a:r>
              <a:rPr lang="en-US" dirty="0"/>
              <a:t> </a:t>
            </a:r>
            <a:r>
              <a:rPr lang="en-US" dirty="0" err="1"/>
              <a:t>sköter</a:t>
            </a:r>
            <a:r>
              <a:rPr lang="en-US" dirty="0"/>
              <a:t> </a:t>
            </a:r>
            <a:r>
              <a:rPr lang="en-US" dirty="0" err="1"/>
              <a:t>underhållsteamet</a:t>
            </a:r>
            <a:r>
              <a:rPr lang="en-US" dirty="0"/>
              <a:t> </a:t>
            </a:r>
            <a:r>
              <a:rPr lang="en-US" dirty="0" err="1"/>
              <a:t>löpande</a:t>
            </a:r>
            <a:r>
              <a:rPr lang="en-US" dirty="0"/>
              <a:t>, </a:t>
            </a:r>
            <a:r>
              <a:rPr lang="en-US" dirty="0" err="1"/>
              <a:t>rapporterar</a:t>
            </a:r>
            <a:r>
              <a:rPr lang="en-US" dirty="0"/>
              <a:t> till </a:t>
            </a:r>
            <a:r>
              <a:rPr lang="en-US" dirty="0" err="1"/>
              <a:t>styrelsen</a:t>
            </a:r>
            <a:r>
              <a:rPr lang="en-US" dirty="0"/>
              <a:t>; </a:t>
            </a:r>
            <a:r>
              <a:rPr lang="en-US" dirty="0" err="1"/>
              <a:t>materialkostnad</a:t>
            </a:r>
            <a:r>
              <a:rPr lang="en-US" dirty="0"/>
              <a:t> </a:t>
            </a:r>
            <a:r>
              <a:rPr lang="en-US" dirty="0" err="1"/>
              <a:t>och</a:t>
            </a:r>
            <a:r>
              <a:rPr lang="en-US" dirty="0"/>
              <a:t> </a:t>
            </a:r>
            <a:r>
              <a:rPr lang="en-US" dirty="0" err="1"/>
              <a:t>löpande</a:t>
            </a:r>
            <a:r>
              <a:rPr lang="en-US" dirty="0"/>
              <a:t> </a:t>
            </a:r>
            <a:r>
              <a:rPr lang="en-US" dirty="0" err="1"/>
              <a:t>timmar</a:t>
            </a:r>
            <a:r>
              <a:rPr lang="en-US" dirty="0"/>
              <a:t>. Vid </a:t>
            </a:r>
            <a:r>
              <a:rPr lang="en-US" dirty="0" err="1"/>
              <a:t>kostnader</a:t>
            </a:r>
            <a:r>
              <a:rPr lang="en-US" dirty="0"/>
              <a:t> </a:t>
            </a:r>
            <a:r>
              <a:rPr lang="en-US" dirty="0" err="1"/>
              <a:t>över</a:t>
            </a:r>
            <a:r>
              <a:rPr lang="en-US" dirty="0"/>
              <a:t> 5000 </a:t>
            </a:r>
            <a:r>
              <a:rPr lang="en-US" dirty="0" err="1"/>
              <a:t>ska</a:t>
            </a:r>
            <a:r>
              <a:rPr lang="en-US" dirty="0"/>
              <a:t> </a:t>
            </a:r>
            <a:r>
              <a:rPr lang="en-US" dirty="0" err="1"/>
              <a:t>styrelsen</a:t>
            </a:r>
            <a:r>
              <a:rPr lang="en-US" dirty="0"/>
              <a:t> </a:t>
            </a:r>
            <a:r>
              <a:rPr lang="en-US" dirty="0" err="1"/>
              <a:t>kontaktas</a:t>
            </a:r>
            <a:r>
              <a:rPr lang="en-US" dirty="0"/>
              <a:t>.</a:t>
            </a:r>
            <a:br>
              <a:rPr lang="en-US" dirty="0"/>
            </a:br>
            <a:r>
              <a:rPr lang="en-US" dirty="0" err="1"/>
              <a:t>Skall</a:t>
            </a:r>
            <a:r>
              <a:rPr lang="en-US" dirty="0"/>
              <a:t> delta </a:t>
            </a:r>
            <a:r>
              <a:rPr lang="en-US" dirty="0" err="1"/>
              <a:t>på</a:t>
            </a:r>
            <a:r>
              <a:rPr lang="en-US" dirty="0"/>
              <a:t> </a:t>
            </a:r>
            <a:r>
              <a:rPr lang="en-US" dirty="0" err="1"/>
              <a:t>styrelsemöten</a:t>
            </a:r>
            <a:r>
              <a:rPr lang="en-US" dirty="0"/>
              <a:t>.</a:t>
            </a:r>
            <a:br>
              <a:rPr lang="en-US" dirty="0"/>
            </a:br>
            <a:endParaRPr lang="sv-SE" dirty="0"/>
          </a:p>
          <a:p>
            <a:pPr lvl="1"/>
            <a:endParaRPr lang="en-US" dirty="0"/>
          </a:p>
        </p:txBody>
      </p:sp>
    </p:spTree>
    <p:extLst>
      <p:ext uri="{BB962C8B-B14F-4D97-AF65-F5344CB8AC3E}">
        <p14:creationId xmlns:p14="http://schemas.microsoft.com/office/powerpoint/2010/main" val="4125686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a:t>Markteamet</a:t>
            </a:r>
            <a:endParaRPr lang="en-US" dirty="0"/>
          </a:p>
        </p:txBody>
      </p:sp>
      <p:sp>
        <p:nvSpPr>
          <p:cNvPr id="3" name="Content Placeholder 2"/>
          <p:cNvSpPr>
            <a:spLocks noGrp="1"/>
          </p:cNvSpPr>
          <p:nvPr>
            <p:ph sz="half" idx="1"/>
          </p:nvPr>
        </p:nvSpPr>
        <p:spPr/>
        <p:txBody>
          <a:bodyPr>
            <a:normAutofit fontScale="92500" lnSpcReduction="10000"/>
          </a:bodyPr>
          <a:lstStyle/>
          <a:p>
            <a:r>
              <a:rPr lang="sv-SE" dirty="0"/>
              <a:t>Genomför aktiviteter genom styrelsen</a:t>
            </a:r>
          </a:p>
          <a:p>
            <a:pPr lvl="1"/>
            <a:r>
              <a:rPr lang="sv-SE" dirty="0"/>
              <a:t>Grönområden</a:t>
            </a:r>
          </a:p>
          <a:p>
            <a:pPr lvl="1"/>
            <a:r>
              <a:rPr lang="sv-SE" dirty="0"/>
              <a:t>Häckar</a:t>
            </a:r>
          </a:p>
          <a:p>
            <a:pPr lvl="1"/>
            <a:r>
              <a:rPr lang="sv-SE" dirty="0"/>
              <a:t>Planerar enligt årshjulet</a:t>
            </a:r>
          </a:p>
          <a:p>
            <a:pPr lvl="1"/>
            <a:r>
              <a:rPr lang="sv-SE" dirty="0"/>
              <a:t>Kontakt mot leverantörer</a:t>
            </a:r>
          </a:p>
          <a:p>
            <a:pPr lvl="1"/>
            <a:endParaRPr lang="en-US" dirty="0"/>
          </a:p>
          <a:p>
            <a:endParaRPr lang="en-US" dirty="0"/>
          </a:p>
        </p:txBody>
      </p:sp>
      <p:sp>
        <p:nvSpPr>
          <p:cNvPr id="4" name="Content Placeholder 3"/>
          <p:cNvSpPr>
            <a:spLocks noGrp="1"/>
          </p:cNvSpPr>
          <p:nvPr>
            <p:ph sz="half" idx="2"/>
          </p:nvPr>
        </p:nvSpPr>
        <p:spPr/>
        <p:txBody>
          <a:bodyPr>
            <a:normAutofit fontScale="92500" lnSpcReduction="10000"/>
          </a:bodyPr>
          <a:lstStyle/>
          <a:p>
            <a:r>
              <a:rPr lang="en-US" b="1" dirty="0" err="1"/>
              <a:t>Befogenheter</a:t>
            </a:r>
            <a:r>
              <a:rPr lang="en-US" b="1" dirty="0"/>
              <a:t> &amp; </a:t>
            </a:r>
            <a:r>
              <a:rPr lang="en-US" b="1" dirty="0" err="1"/>
              <a:t>Ansvar</a:t>
            </a:r>
            <a:r>
              <a:rPr lang="en-US" b="1" dirty="0"/>
              <a:t>/</a:t>
            </a:r>
            <a:r>
              <a:rPr lang="en-US" b="1" dirty="0" err="1"/>
              <a:t>mandat</a:t>
            </a:r>
            <a:r>
              <a:rPr lang="en-US" b="1" dirty="0"/>
              <a:t>:</a:t>
            </a:r>
            <a:br>
              <a:rPr lang="en-US" b="1" dirty="0"/>
            </a:br>
            <a:r>
              <a:rPr lang="en-US" b="1" dirty="0" err="1"/>
              <a:t>Markteamet</a:t>
            </a:r>
            <a:r>
              <a:rPr lang="en-US" b="1" dirty="0"/>
              <a:t> </a:t>
            </a:r>
            <a:r>
              <a:rPr lang="en-US" dirty="0"/>
              <a:t>(Bengt </a:t>
            </a:r>
            <a:r>
              <a:rPr lang="en-US" dirty="0" err="1"/>
              <a:t>Edorsson</a:t>
            </a:r>
            <a:r>
              <a:rPr lang="en-US" dirty="0"/>
              <a:t>)</a:t>
            </a:r>
            <a:r>
              <a:rPr lang="en-US" b="1" dirty="0"/>
              <a:t/>
            </a:r>
            <a:br>
              <a:rPr lang="en-US" b="1" dirty="0"/>
            </a:br>
            <a:r>
              <a:rPr lang="en-US" dirty="0" err="1"/>
              <a:t>Befogenheter</a:t>
            </a:r>
            <a:r>
              <a:rPr lang="en-US" dirty="0"/>
              <a:t>: ta in </a:t>
            </a:r>
            <a:r>
              <a:rPr lang="en-US" dirty="0" err="1"/>
              <a:t>nya</a:t>
            </a:r>
            <a:r>
              <a:rPr lang="en-US" dirty="0"/>
              <a:t> </a:t>
            </a:r>
            <a:r>
              <a:rPr lang="en-US" dirty="0" err="1"/>
              <a:t>offerter</a:t>
            </a:r>
            <a:r>
              <a:rPr lang="en-US" dirty="0"/>
              <a:t>, </a:t>
            </a:r>
            <a:r>
              <a:rPr lang="en-US" dirty="0" err="1"/>
              <a:t>planlägga</a:t>
            </a:r>
            <a:r>
              <a:rPr lang="en-US" dirty="0"/>
              <a:t> </a:t>
            </a:r>
            <a:r>
              <a:rPr lang="en-US" dirty="0" err="1"/>
              <a:t>för</a:t>
            </a:r>
            <a:r>
              <a:rPr lang="en-US" dirty="0"/>
              <a:t> </a:t>
            </a:r>
            <a:r>
              <a:rPr lang="en-US" dirty="0" err="1"/>
              <a:t>nästkommande</a:t>
            </a:r>
            <a:r>
              <a:rPr lang="en-US" dirty="0"/>
              <a:t> </a:t>
            </a:r>
            <a:r>
              <a:rPr lang="en-US" dirty="0" err="1"/>
              <a:t>år</a:t>
            </a:r>
            <a:r>
              <a:rPr lang="en-US" dirty="0"/>
              <a:t> </a:t>
            </a:r>
            <a:r>
              <a:rPr lang="en-US" dirty="0" err="1"/>
              <a:t>och</a:t>
            </a:r>
            <a:r>
              <a:rPr lang="en-US" dirty="0"/>
              <a:t> </a:t>
            </a:r>
            <a:r>
              <a:rPr lang="en-US" dirty="0" err="1"/>
              <a:t>lämna</a:t>
            </a:r>
            <a:r>
              <a:rPr lang="en-US" dirty="0"/>
              <a:t> till </a:t>
            </a:r>
            <a:r>
              <a:rPr lang="en-US" dirty="0" err="1"/>
              <a:t>styrelsen</a:t>
            </a:r>
            <a:r>
              <a:rPr lang="en-US" dirty="0"/>
              <a:t>. </a:t>
            </a:r>
            <a:r>
              <a:rPr lang="en-US" dirty="0" err="1"/>
              <a:t>Styrelsen</a:t>
            </a:r>
            <a:r>
              <a:rPr lang="en-US" dirty="0"/>
              <a:t> </a:t>
            </a:r>
            <a:r>
              <a:rPr lang="en-US" dirty="0" err="1"/>
              <a:t>ge</a:t>
            </a:r>
            <a:r>
              <a:rPr lang="en-US" dirty="0"/>
              <a:t> input </a:t>
            </a:r>
            <a:r>
              <a:rPr lang="en-US" dirty="0" err="1"/>
              <a:t>på</a:t>
            </a:r>
            <a:r>
              <a:rPr lang="en-US" dirty="0"/>
              <a:t> </a:t>
            </a:r>
            <a:r>
              <a:rPr lang="en-US" dirty="0" err="1"/>
              <a:t>vad</a:t>
            </a:r>
            <a:r>
              <a:rPr lang="en-US" dirty="0"/>
              <a:t> </a:t>
            </a:r>
            <a:r>
              <a:rPr lang="en-US" dirty="0" err="1"/>
              <a:t>som</a:t>
            </a:r>
            <a:r>
              <a:rPr lang="en-US" dirty="0"/>
              <a:t> </a:t>
            </a:r>
            <a:r>
              <a:rPr lang="en-US" dirty="0" err="1"/>
              <a:t>behover</a:t>
            </a:r>
            <a:r>
              <a:rPr lang="en-US" dirty="0"/>
              <a:t> </a:t>
            </a:r>
            <a:r>
              <a:rPr lang="en-US" dirty="0" err="1"/>
              <a:t>göras</a:t>
            </a:r>
            <a:r>
              <a:rPr lang="en-US" dirty="0"/>
              <a:t>.</a:t>
            </a:r>
            <a:br>
              <a:rPr lang="en-US" dirty="0"/>
            </a:br>
            <a:r>
              <a:rPr lang="en-US" dirty="0"/>
              <a:t/>
            </a:r>
            <a:br>
              <a:rPr lang="en-US" dirty="0"/>
            </a:br>
            <a:r>
              <a:rPr lang="en-US" dirty="0" err="1"/>
              <a:t>Alla</a:t>
            </a:r>
            <a:r>
              <a:rPr lang="en-US" dirty="0"/>
              <a:t> </a:t>
            </a:r>
            <a:r>
              <a:rPr lang="en-US" dirty="0" err="1"/>
              <a:t>aktiviteter</a:t>
            </a:r>
            <a:r>
              <a:rPr lang="en-US" dirty="0"/>
              <a:t> </a:t>
            </a:r>
            <a:r>
              <a:rPr lang="en-US" dirty="0" err="1"/>
              <a:t>ska</a:t>
            </a:r>
            <a:r>
              <a:rPr lang="en-US" dirty="0"/>
              <a:t> </a:t>
            </a:r>
            <a:r>
              <a:rPr lang="en-US" dirty="0" err="1"/>
              <a:t>beslutas</a:t>
            </a:r>
            <a:r>
              <a:rPr lang="en-US" dirty="0"/>
              <a:t> </a:t>
            </a:r>
            <a:r>
              <a:rPr lang="en-US" dirty="0" err="1"/>
              <a:t>av</a:t>
            </a:r>
            <a:r>
              <a:rPr lang="en-US" dirty="0"/>
              <a:t> </a:t>
            </a:r>
            <a:r>
              <a:rPr lang="en-US" dirty="0" err="1"/>
              <a:t>styrelsen</a:t>
            </a:r>
            <a:r>
              <a:rPr lang="en-US" dirty="0"/>
              <a:t>. </a:t>
            </a:r>
            <a:r>
              <a:rPr lang="en-US" dirty="0" err="1"/>
              <a:t>Ev</a:t>
            </a:r>
            <a:r>
              <a:rPr lang="en-US" dirty="0"/>
              <a:t>. </a:t>
            </a:r>
            <a:r>
              <a:rPr lang="en-US" dirty="0" err="1"/>
              <a:t>förändringar</a:t>
            </a:r>
            <a:r>
              <a:rPr lang="en-US" dirty="0"/>
              <a:t>, </a:t>
            </a:r>
            <a:r>
              <a:rPr lang="en-US" dirty="0" err="1"/>
              <a:t>tillkomna</a:t>
            </a:r>
            <a:r>
              <a:rPr lang="en-US" dirty="0"/>
              <a:t> </a:t>
            </a:r>
            <a:r>
              <a:rPr lang="en-US" dirty="0" err="1"/>
              <a:t>kostnader</a:t>
            </a:r>
            <a:r>
              <a:rPr lang="en-US" dirty="0"/>
              <a:t> </a:t>
            </a:r>
            <a:r>
              <a:rPr lang="en-US" dirty="0" err="1"/>
              <a:t>upp</a:t>
            </a:r>
            <a:r>
              <a:rPr lang="en-US" dirty="0"/>
              <a:t> till 15000 </a:t>
            </a:r>
            <a:r>
              <a:rPr lang="en-US" dirty="0" err="1"/>
              <a:t>kan</a:t>
            </a:r>
            <a:r>
              <a:rPr lang="en-US" dirty="0"/>
              <a:t> </a:t>
            </a:r>
            <a:r>
              <a:rPr lang="en-US" dirty="0" err="1"/>
              <a:t>beslutas</a:t>
            </a:r>
            <a:r>
              <a:rPr lang="en-US" dirty="0"/>
              <a:t> </a:t>
            </a:r>
            <a:r>
              <a:rPr lang="en-US" dirty="0" err="1"/>
              <a:t>av</a:t>
            </a:r>
            <a:r>
              <a:rPr lang="en-US" dirty="0"/>
              <a:t> Bengt </a:t>
            </a:r>
            <a:r>
              <a:rPr lang="en-US" dirty="0" err="1"/>
              <a:t>ensam</a:t>
            </a:r>
            <a:r>
              <a:rPr lang="en-US" dirty="0"/>
              <a:t>.</a:t>
            </a:r>
            <a:br>
              <a:rPr lang="en-US" dirty="0"/>
            </a:br>
            <a:endParaRPr lang="en-US" dirty="0"/>
          </a:p>
        </p:txBody>
      </p:sp>
    </p:spTree>
    <p:extLst>
      <p:ext uri="{BB962C8B-B14F-4D97-AF65-F5344CB8AC3E}">
        <p14:creationId xmlns:p14="http://schemas.microsoft.com/office/powerpoint/2010/main" val="2661021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a:t>Fastighet</a:t>
            </a:r>
            <a:endParaRPr lang="en-US" dirty="0"/>
          </a:p>
        </p:txBody>
      </p:sp>
      <p:sp>
        <p:nvSpPr>
          <p:cNvPr id="3" name="Content Placeholder 2"/>
          <p:cNvSpPr>
            <a:spLocks noGrp="1"/>
          </p:cNvSpPr>
          <p:nvPr>
            <p:ph sz="half" idx="1"/>
          </p:nvPr>
        </p:nvSpPr>
        <p:spPr/>
        <p:txBody>
          <a:bodyPr>
            <a:normAutofit/>
          </a:bodyPr>
          <a:lstStyle/>
          <a:p>
            <a:r>
              <a:rPr lang="sv-SE" dirty="0"/>
              <a:t>Genomför</a:t>
            </a:r>
          </a:p>
          <a:p>
            <a:pPr lvl="1"/>
            <a:r>
              <a:rPr lang="sv-SE" dirty="0"/>
              <a:t>Enligt </a:t>
            </a:r>
            <a:r>
              <a:rPr lang="sv-SE" dirty="0" smtClean="0"/>
              <a:t>underhållsplan och aktivitetsplanen.</a:t>
            </a:r>
          </a:p>
          <a:p>
            <a:pPr lvl="1"/>
            <a:r>
              <a:rPr lang="sv-SE" dirty="0" smtClean="0"/>
              <a:t>Beslut vid akuta händelser</a:t>
            </a:r>
            <a:endParaRPr lang="sv-SE" dirty="0"/>
          </a:p>
          <a:p>
            <a:pPr lvl="1"/>
            <a:r>
              <a:rPr lang="sv-SE" dirty="0"/>
              <a:t>Fördelning garage/parkering</a:t>
            </a:r>
          </a:p>
          <a:p>
            <a:pPr lvl="1"/>
            <a:r>
              <a:rPr lang="sv-SE" dirty="0"/>
              <a:t>Nulägesanalys med HSB</a:t>
            </a:r>
          </a:p>
          <a:p>
            <a:pPr lvl="1"/>
            <a:r>
              <a:rPr lang="sv-SE" dirty="0" smtClean="0"/>
              <a:t>Samordning </a:t>
            </a:r>
            <a:r>
              <a:rPr lang="sv-SE" dirty="0"/>
              <a:t>med UH Teamet</a:t>
            </a:r>
          </a:p>
          <a:p>
            <a:pPr lvl="1"/>
            <a:endParaRPr lang="en-US" dirty="0"/>
          </a:p>
        </p:txBody>
      </p:sp>
      <p:sp>
        <p:nvSpPr>
          <p:cNvPr id="4" name="Content Placeholder 3"/>
          <p:cNvSpPr>
            <a:spLocks noGrp="1"/>
          </p:cNvSpPr>
          <p:nvPr>
            <p:ph sz="half" idx="2"/>
          </p:nvPr>
        </p:nvSpPr>
        <p:spPr/>
        <p:txBody>
          <a:bodyPr>
            <a:normAutofit/>
          </a:bodyPr>
          <a:lstStyle/>
          <a:p>
            <a:r>
              <a:rPr lang="en-US" b="1" dirty="0"/>
              <a:t>(Henrik W </a:t>
            </a:r>
            <a:r>
              <a:rPr lang="en-US" b="1" dirty="0" err="1"/>
              <a:t>ansv</a:t>
            </a:r>
            <a:r>
              <a:rPr lang="en-US" b="1" dirty="0"/>
              <a:t>. tills </a:t>
            </a:r>
            <a:r>
              <a:rPr lang="en-US" b="1" dirty="0" err="1"/>
              <a:t>vidare</a:t>
            </a:r>
            <a:r>
              <a:rPr lang="en-US" b="1" dirty="0"/>
              <a:t>)</a:t>
            </a:r>
            <a:br>
              <a:rPr lang="en-US" b="1" dirty="0"/>
            </a:br>
            <a:r>
              <a:rPr lang="en-US" dirty="0" err="1"/>
              <a:t>Befogenheter</a:t>
            </a:r>
            <a:r>
              <a:rPr lang="en-US" dirty="0"/>
              <a:t>: ta in </a:t>
            </a:r>
            <a:r>
              <a:rPr lang="en-US" dirty="0" err="1"/>
              <a:t>nya</a:t>
            </a:r>
            <a:r>
              <a:rPr lang="en-US" dirty="0"/>
              <a:t> </a:t>
            </a:r>
            <a:r>
              <a:rPr lang="en-US" dirty="0" err="1"/>
              <a:t>offerter</a:t>
            </a:r>
            <a:r>
              <a:rPr lang="en-US" dirty="0"/>
              <a:t>, </a:t>
            </a:r>
            <a:r>
              <a:rPr lang="en-US" dirty="0" err="1"/>
              <a:t>planlägga</a:t>
            </a:r>
            <a:r>
              <a:rPr lang="en-US" dirty="0"/>
              <a:t> </a:t>
            </a:r>
            <a:r>
              <a:rPr lang="en-US" dirty="0" err="1"/>
              <a:t>för</a:t>
            </a:r>
            <a:r>
              <a:rPr lang="en-US" dirty="0"/>
              <a:t>  </a:t>
            </a:r>
            <a:r>
              <a:rPr lang="en-US" dirty="0" err="1"/>
              <a:t>innvarande</a:t>
            </a:r>
            <a:r>
              <a:rPr lang="en-US" dirty="0"/>
              <a:t> </a:t>
            </a:r>
            <a:r>
              <a:rPr lang="en-US" dirty="0" err="1"/>
              <a:t>nästkommande</a:t>
            </a:r>
            <a:r>
              <a:rPr lang="en-US" dirty="0"/>
              <a:t> </a:t>
            </a:r>
            <a:r>
              <a:rPr lang="en-US" dirty="0" err="1"/>
              <a:t>år</a:t>
            </a:r>
            <a:r>
              <a:rPr lang="en-US" dirty="0"/>
              <a:t> </a:t>
            </a:r>
            <a:r>
              <a:rPr lang="en-US" dirty="0" err="1"/>
              <a:t>och</a:t>
            </a:r>
            <a:r>
              <a:rPr lang="en-US" dirty="0"/>
              <a:t> </a:t>
            </a:r>
            <a:r>
              <a:rPr lang="en-US" dirty="0" err="1"/>
              <a:t>lämna</a:t>
            </a:r>
            <a:r>
              <a:rPr lang="en-US" dirty="0"/>
              <a:t> till </a:t>
            </a:r>
            <a:r>
              <a:rPr lang="en-US" dirty="0" err="1"/>
              <a:t>styrelsen</a:t>
            </a:r>
            <a:r>
              <a:rPr lang="en-US" dirty="0"/>
              <a:t>. </a:t>
            </a:r>
            <a:r>
              <a:rPr lang="en-US" dirty="0" err="1"/>
              <a:t>Styrelsen</a:t>
            </a:r>
            <a:r>
              <a:rPr lang="en-US" dirty="0"/>
              <a:t> </a:t>
            </a:r>
            <a:r>
              <a:rPr lang="en-US" dirty="0" err="1"/>
              <a:t>ge</a:t>
            </a:r>
            <a:r>
              <a:rPr lang="en-US" dirty="0"/>
              <a:t> input </a:t>
            </a:r>
            <a:r>
              <a:rPr lang="en-US" dirty="0" err="1"/>
              <a:t>på</a:t>
            </a:r>
            <a:r>
              <a:rPr lang="en-US" dirty="0"/>
              <a:t> </a:t>
            </a:r>
            <a:r>
              <a:rPr lang="en-US" dirty="0" err="1"/>
              <a:t>vad</a:t>
            </a:r>
            <a:r>
              <a:rPr lang="en-US" dirty="0"/>
              <a:t> </a:t>
            </a:r>
            <a:r>
              <a:rPr lang="en-US" dirty="0" err="1"/>
              <a:t>som</a:t>
            </a:r>
            <a:r>
              <a:rPr lang="en-US" dirty="0"/>
              <a:t> </a:t>
            </a:r>
            <a:r>
              <a:rPr lang="en-US" dirty="0" err="1"/>
              <a:t>behover</a:t>
            </a:r>
            <a:r>
              <a:rPr lang="en-US" dirty="0"/>
              <a:t> </a:t>
            </a:r>
            <a:r>
              <a:rPr lang="en-US" dirty="0" err="1"/>
              <a:t>göras</a:t>
            </a:r>
            <a:r>
              <a:rPr lang="en-US" dirty="0"/>
              <a:t>.</a:t>
            </a:r>
            <a:br>
              <a:rPr lang="en-US" dirty="0"/>
            </a:br>
            <a:r>
              <a:rPr lang="en-US" dirty="0"/>
              <a:t/>
            </a:r>
            <a:br>
              <a:rPr lang="en-US" dirty="0"/>
            </a:br>
            <a:r>
              <a:rPr lang="en-US" dirty="0" err="1"/>
              <a:t>Alla</a:t>
            </a:r>
            <a:r>
              <a:rPr lang="en-US" dirty="0"/>
              <a:t> </a:t>
            </a:r>
            <a:r>
              <a:rPr lang="en-US" dirty="0" err="1"/>
              <a:t>aktiviteter</a:t>
            </a:r>
            <a:r>
              <a:rPr lang="en-US" dirty="0"/>
              <a:t> </a:t>
            </a:r>
            <a:r>
              <a:rPr lang="en-US" dirty="0" err="1"/>
              <a:t>som</a:t>
            </a:r>
            <a:r>
              <a:rPr lang="en-US" dirty="0"/>
              <a:t> </a:t>
            </a:r>
            <a:r>
              <a:rPr lang="en-US" dirty="0" err="1"/>
              <a:t>drar</a:t>
            </a:r>
            <a:r>
              <a:rPr lang="en-US" dirty="0"/>
              <a:t> </a:t>
            </a:r>
            <a:r>
              <a:rPr lang="en-US" dirty="0" err="1"/>
              <a:t>kostnader</a:t>
            </a:r>
            <a:r>
              <a:rPr lang="en-US" dirty="0"/>
              <a:t> ska </a:t>
            </a:r>
            <a:r>
              <a:rPr lang="en-US" dirty="0" err="1"/>
              <a:t>beslutas</a:t>
            </a:r>
            <a:r>
              <a:rPr lang="en-US" dirty="0"/>
              <a:t> </a:t>
            </a:r>
            <a:r>
              <a:rPr lang="en-US" dirty="0" err="1"/>
              <a:t>av</a:t>
            </a:r>
            <a:r>
              <a:rPr lang="en-US" dirty="0"/>
              <a:t> </a:t>
            </a:r>
            <a:r>
              <a:rPr lang="en-US" dirty="0" err="1"/>
              <a:t>styrelsen</a:t>
            </a:r>
            <a:r>
              <a:rPr lang="en-US" dirty="0"/>
              <a:t>. </a:t>
            </a:r>
            <a:r>
              <a:rPr lang="en-US" dirty="0" err="1"/>
              <a:t>Löpande</a:t>
            </a:r>
            <a:r>
              <a:rPr lang="en-US" dirty="0"/>
              <a:t> </a:t>
            </a:r>
            <a:r>
              <a:rPr lang="en-US" dirty="0" err="1"/>
              <a:t>kontakt</a:t>
            </a:r>
            <a:r>
              <a:rPr lang="en-US" dirty="0"/>
              <a:t> med Banker, HSB, </a:t>
            </a:r>
            <a:r>
              <a:rPr lang="en-US" dirty="0" err="1"/>
              <a:t>Försäkringsbolag</a:t>
            </a:r>
            <a:endParaRPr lang="en-US" dirty="0"/>
          </a:p>
        </p:txBody>
      </p:sp>
    </p:spTree>
    <p:extLst>
      <p:ext uri="{BB962C8B-B14F-4D97-AF65-F5344CB8AC3E}">
        <p14:creationId xmlns:p14="http://schemas.microsoft.com/office/powerpoint/2010/main" val="2491962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a:t>Festkommittén</a:t>
            </a:r>
            <a:endParaRPr lang="en-US" dirty="0"/>
          </a:p>
        </p:txBody>
      </p:sp>
      <p:sp>
        <p:nvSpPr>
          <p:cNvPr id="3" name="Content Placeholder 2"/>
          <p:cNvSpPr>
            <a:spLocks noGrp="1"/>
          </p:cNvSpPr>
          <p:nvPr>
            <p:ph sz="half" idx="1"/>
          </p:nvPr>
        </p:nvSpPr>
        <p:spPr/>
        <p:txBody>
          <a:bodyPr>
            <a:normAutofit/>
          </a:bodyPr>
          <a:lstStyle/>
          <a:p>
            <a:r>
              <a:rPr lang="sv-SE" dirty="0"/>
              <a:t>Festkommittén</a:t>
            </a:r>
          </a:p>
          <a:p>
            <a:pPr lvl="1"/>
            <a:r>
              <a:rPr lang="sv-SE" dirty="0"/>
              <a:t>Kräftskiva</a:t>
            </a:r>
          </a:p>
          <a:p>
            <a:pPr lvl="1"/>
            <a:r>
              <a:rPr lang="sv-SE" dirty="0"/>
              <a:t>Julfest</a:t>
            </a:r>
          </a:p>
          <a:p>
            <a:pPr lvl="1"/>
            <a:r>
              <a:rPr lang="sv-SE" dirty="0"/>
              <a:t>Höst/vårfixardagen</a:t>
            </a:r>
          </a:p>
          <a:p>
            <a:pPr lvl="1"/>
            <a:r>
              <a:rPr lang="sv-SE" dirty="0"/>
              <a:t>Föreningsstämmor</a:t>
            </a:r>
            <a:endParaRPr lang="en-US" dirty="0"/>
          </a:p>
        </p:txBody>
      </p:sp>
      <p:sp>
        <p:nvSpPr>
          <p:cNvPr id="4" name="Content Placeholder 3"/>
          <p:cNvSpPr>
            <a:spLocks noGrp="1"/>
          </p:cNvSpPr>
          <p:nvPr>
            <p:ph sz="half" idx="2"/>
          </p:nvPr>
        </p:nvSpPr>
        <p:spPr/>
        <p:txBody>
          <a:bodyPr>
            <a:normAutofit/>
          </a:bodyPr>
          <a:lstStyle/>
          <a:p>
            <a:pPr marL="0" indent="0">
              <a:buNone/>
            </a:pPr>
            <a:r>
              <a:rPr lang="sv-SE" b="1" dirty="0"/>
              <a:t>Befogenheter, ansvar/mandat:</a:t>
            </a:r>
            <a:r>
              <a:rPr lang="en-US" dirty="0"/>
              <a:t/>
            </a:r>
            <a:br>
              <a:rPr lang="en-US" dirty="0"/>
            </a:br>
            <a:r>
              <a:rPr lang="en-US" dirty="0" err="1"/>
              <a:t>Får</a:t>
            </a:r>
            <a:r>
              <a:rPr lang="en-US" dirty="0"/>
              <a:t> i </a:t>
            </a:r>
            <a:r>
              <a:rPr lang="en-US" dirty="0" err="1"/>
              <a:t>uppdrag</a:t>
            </a:r>
            <a:r>
              <a:rPr lang="en-US" dirty="0"/>
              <a:t> </a:t>
            </a:r>
            <a:r>
              <a:rPr lang="en-US" dirty="0" err="1"/>
              <a:t>av</a:t>
            </a:r>
            <a:r>
              <a:rPr lang="en-US" dirty="0"/>
              <a:t> </a:t>
            </a:r>
            <a:r>
              <a:rPr lang="en-US" dirty="0" err="1"/>
              <a:t>styrelsen</a:t>
            </a:r>
            <a:r>
              <a:rPr lang="en-US" dirty="0"/>
              <a:t> </a:t>
            </a:r>
            <a:r>
              <a:rPr lang="en-US" dirty="0" err="1"/>
              <a:t>att</a:t>
            </a:r>
            <a:r>
              <a:rPr lang="en-US" dirty="0"/>
              <a:t> </a:t>
            </a:r>
            <a:r>
              <a:rPr lang="en-US" dirty="0" err="1"/>
              <a:t>förbereda</a:t>
            </a:r>
            <a:r>
              <a:rPr lang="en-US" dirty="0"/>
              <a:t>, </a:t>
            </a:r>
            <a:r>
              <a:rPr lang="en-US" dirty="0" err="1"/>
              <a:t>genomföra</a:t>
            </a:r>
            <a:r>
              <a:rPr lang="en-US" dirty="0"/>
              <a:t> </a:t>
            </a:r>
            <a:r>
              <a:rPr lang="en-US" dirty="0" err="1"/>
              <a:t>och</a:t>
            </a:r>
            <a:r>
              <a:rPr lang="en-US" dirty="0"/>
              <a:t> </a:t>
            </a:r>
            <a:r>
              <a:rPr lang="en-US" dirty="0" err="1"/>
              <a:t>utvärdera</a:t>
            </a:r>
            <a:r>
              <a:rPr lang="en-US" dirty="0"/>
              <a:t> </a:t>
            </a:r>
            <a:r>
              <a:rPr lang="en-US" dirty="0" err="1"/>
              <a:t>festaktiviteter</a:t>
            </a:r>
            <a:r>
              <a:rPr lang="en-US" dirty="0"/>
              <a:t> </a:t>
            </a:r>
            <a:r>
              <a:rPr lang="en-US" dirty="0" err="1"/>
              <a:t>som</a:t>
            </a:r>
            <a:r>
              <a:rPr lang="en-US" dirty="0"/>
              <a:t> </a:t>
            </a:r>
            <a:r>
              <a:rPr lang="en-US" dirty="0" err="1"/>
              <a:t>styrelsen</a:t>
            </a:r>
            <a:r>
              <a:rPr lang="en-US" dirty="0"/>
              <a:t> </a:t>
            </a:r>
            <a:r>
              <a:rPr lang="en-US" dirty="0" err="1"/>
              <a:t>har</a:t>
            </a:r>
            <a:r>
              <a:rPr lang="en-US" dirty="0"/>
              <a:t> </a:t>
            </a:r>
            <a:r>
              <a:rPr lang="en-US" dirty="0" err="1"/>
              <a:t>beslutat</a:t>
            </a:r>
            <a:r>
              <a:rPr lang="en-US" dirty="0"/>
              <a:t> </a:t>
            </a:r>
            <a:r>
              <a:rPr lang="en-US" dirty="0" err="1"/>
              <a:t>samt</a:t>
            </a:r>
            <a:r>
              <a:rPr lang="en-US" dirty="0"/>
              <a:t> </a:t>
            </a:r>
            <a:r>
              <a:rPr lang="en-US" dirty="0" err="1"/>
              <a:t>kan</a:t>
            </a:r>
            <a:r>
              <a:rPr lang="en-US" dirty="0"/>
              <a:t> </a:t>
            </a:r>
            <a:r>
              <a:rPr lang="en-US" dirty="0" err="1"/>
              <a:t>föreslå</a:t>
            </a:r>
            <a:r>
              <a:rPr lang="en-US" dirty="0"/>
              <a:t> </a:t>
            </a:r>
            <a:r>
              <a:rPr lang="en-US" dirty="0" err="1"/>
              <a:t>ev</a:t>
            </a:r>
            <a:r>
              <a:rPr lang="en-US" dirty="0"/>
              <a:t>. </a:t>
            </a:r>
            <a:r>
              <a:rPr lang="en-US" dirty="0" err="1"/>
              <a:t>egna</a:t>
            </a:r>
            <a:r>
              <a:rPr lang="en-US" dirty="0"/>
              <a:t> </a:t>
            </a:r>
            <a:r>
              <a:rPr lang="en-US" dirty="0" err="1"/>
              <a:t>aktiviteter</a:t>
            </a:r>
            <a:r>
              <a:rPr lang="en-US" dirty="0"/>
              <a:t>. </a:t>
            </a:r>
            <a:br>
              <a:rPr lang="en-US" dirty="0"/>
            </a:br>
            <a:r>
              <a:rPr lang="en-US" dirty="0" err="1"/>
              <a:t>Har</a:t>
            </a:r>
            <a:r>
              <a:rPr lang="en-US" dirty="0"/>
              <a:t> </a:t>
            </a:r>
            <a:r>
              <a:rPr lang="en-US" dirty="0" err="1"/>
              <a:t>befogenheter</a:t>
            </a:r>
            <a:r>
              <a:rPr lang="en-US" dirty="0"/>
              <a:t> </a:t>
            </a:r>
            <a:r>
              <a:rPr lang="en-US" dirty="0" err="1"/>
              <a:t>att</a:t>
            </a:r>
            <a:r>
              <a:rPr lang="en-US" dirty="0"/>
              <a:t> </a:t>
            </a:r>
            <a:r>
              <a:rPr lang="en-US" dirty="0" err="1"/>
              <a:t>använda</a:t>
            </a:r>
            <a:r>
              <a:rPr lang="en-US" dirty="0"/>
              <a:t> City Gross-</a:t>
            </a:r>
            <a:r>
              <a:rPr lang="en-US" dirty="0" err="1"/>
              <a:t>kortet</a:t>
            </a:r>
            <a:r>
              <a:rPr lang="en-US" dirty="0"/>
              <a:t> </a:t>
            </a:r>
            <a:r>
              <a:rPr lang="en-US" dirty="0" err="1"/>
              <a:t>och</a:t>
            </a:r>
            <a:r>
              <a:rPr lang="en-US" dirty="0"/>
              <a:t> </a:t>
            </a:r>
            <a:r>
              <a:rPr lang="en-US" dirty="0" err="1"/>
              <a:t>redovisar</a:t>
            </a:r>
            <a:r>
              <a:rPr lang="en-US" dirty="0"/>
              <a:t> </a:t>
            </a:r>
            <a:r>
              <a:rPr lang="en-US" dirty="0" err="1"/>
              <a:t>enligt</a:t>
            </a:r>
            <a:r>
              <a:rPr lang="en-US" dirty="0"/>
              <a:t> </a:t>
            </a:r>
            <a:r>
              <a:rPr lang="en-US" dirty="0" err="1"/>
              <a:t>rutin</a:t>
            </a:r>
            <a:r>
              <a:rPr lang="en-US" dirty="0"/>
              <a:t>.</a:t>
            </a:r>
            <a:endParaRPr lang="sv-SE" dirty="0"/>
          </a:p>
          <a:p>
            <a:endParaRPr lang="en-US" dirty="0"/>
          </a:p>
        </p:txBody>
      </p:sp>
    </p:spTree>
    <p:extLst>
      <p:ext uri="{BB962C8B-B14F-4D97-AF65-F5344CB8AC3E}">
        <p14:creationId xmlns:p14="http://schemas.microsoft.com/office/powerpoint/2010/main" val="3370626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BE2F96B-0F87-A448-8734-D27BD174AA9D}"/>
              </a:ext>
            </a:extLst>
          </p:cNvPr>
          <p:cNvSpPr>
            <a:spLocks noGrp="1"/>
          </p:cNvSpPr>
          <p:nvPr>
            <p:ph type="title"/>
          </p:nvPr>
        </p:nvSpPr>
        <p:spPr/>
        <p:txBody>
          <a:bodyPr>
            <a:normAutofit fontScale="90000"/>
          </a:bodyPr>
          <a:lstStyle/>
          <a:p>
            <a:r>
              <a:rPr lang="sv-SE" dirty="0" smtClean="0"/>
              <a:t>Välkomstkommittén</a:t>
            </a:r>
            <a:br>
              <a:rPr lang="sv-SE" dirty="0" smtClean="0"/>
            </a:br>
            <a:r>
              <a:rPr lang="sv-SE" dirty="0"/>
              <a:t/>
            </a:r>
            <a:br>
              <a:rPr lang="sv-SE" dirty="0"/>
            </a:br>
            <a:endParaRPr lang="sv-SE" dirty="0"/>
          </a:p>
        </p:txBody>
      </p:sp>
      <p:sp>
        <p:nvSpPr>
          <p:cNvPr id="5" name="TextBox 4"/>
          <p:cNvSpPr txBox="1"/>
          <p:nvPr/>
        </p:nvSpPr>
        <p:spPr>
          <a:xfrm>
            <a:off x="1353312" y="1690688"/>
            <a:ext cx="5623560" cy="369332"/>
          </a:xfrm>
          <a:prstGeom prst="rect">
            <a:avLst/>
          </a:prstGeom>
          <a:noFill/>
        </p:spPr>
        <p:txBody>
          <a:bodyPr wrap="square" rtlCol="0">
            <a:spAutoFit/>
          </a:bodyPr>
          <a:lstStyle/>
          <a:p>
            <a:r>
              <a:rPr lang="sv-SE" dirty="0" smtClean="0"/>
              <a:t>Möjliggör en bra start för våra nya inflyttade medlemmar</a:t>
            </a:r>
            <a:endParaRPr lang="en-US" dirty="0"/>
          </a:p>
        </p:txBody>
      </p:sp>
    </p:spTree>
    <p:extLst>
      <p:ext uri="{BB962C8B-B14F-4D97-AF65-F5344CB8AC3E}">
        <p14:creationId xmlns:p14="http://schemas.microsoft.com/office/powerpoint/2010/main" val="2583942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a:t>Hemsida</a:t>
            </a:r>
            <a:endParaRPr lang="en-US" dirty="0"/>
          </a:p>
        </p:txBody>
      </p:sp>
      <p:sp>
        <p:nvSpPr>
          <p:cNvPr id="3" name="Content Placeholder 2"/>
          <p:cNvSpPr>
            <a:spLocks noGrp="1"/>
          </p:cNvSpPr>
          <p:nvPr>
            <p:ph sz="half" idx="1"/>
          </p:nvPr>
        </p:nvSpPr>
        <p:spPr/>
        <p:txBody>
          <a:bodyPr/>
          <a:lstStyle/>
          <a:p>
            <a:r>
              <a:rPr lang="sv-SE" dirty="0"/>
              <a:t>Genomför aktiviteter på uppdrag av styrelsen</a:t>
            </a:r>
          </a:p>
          <a:p>
            <a:pPr lvl="1"/>
            <a:r>
              <a:rPr lang="sv-SE" dirty="0"/>
              <a:t>Uppdaterad löpande</a:t>
            </a:r>
          </a:p>
          <a:p>
            <a:pPr lvl="1"/>
            <a:r>
              <a:rPr lang="sv-SE" dirty="0"/>
              <a:t>Bokning av grill och föreningsgård</a:t>
            </a:r>
            <a:endParaRPr lang="en-US" dirty="0"/>
          </a:p>
        </p:txBody>
      </p:sp>
      <p:sp>
        <p:nvSpPr>
          <p:cNvPr id="4" name="Content Placeholder 3"/>
          <p:cNvSpPr>
            <a:spLocks noGrp="1"/>
          </p:cNvSpPr>
          <p:nvPr>
            <p:ph sz="half" idx="2"/>
          </p:nvPr>
        </p:nvSpPr>
        <p:spPr/>
        <p:txBody>
          <a:bodyPr/>
          <a:lstStyle/>
          <a:p>
            <a:r>
              <a:rPr lang="en-US" b="1" dirty="0" err="1"/>
              <a:t>Arbetsbeskrivning</a:t>
            </a:r>
            <a:r>
              <a:rPr lang="en-US" b="1" dirty="0"/>
              <a:t> </a:t>
            </a:r>
            <a:r>
              <a:rPr lang="en-US" b="1" dirty="0" err="1"/>
              <a:t>och</a:t>
            </a:r>
            <a:r>
              <a:rPr lang="en-US" b="1" dirty="0"/>
              <a:t> </a:t>
            </a:r>
            <a:r>
              <a:rPr lang="en-US" b="1" dirty="0" err="1"/>
              <a:t>mandat</a:t>
            </a:r>
            <a:r>
              <a:rPr lang="en-US" b="1" dirty="0"/>
              <a:t> till</a:t>
            </a:r>
            <a:r>
              <a:rPr lang="en-US" dirty="0"/>
              <a:t/>
            </a:r>
            <a:br>
              <a:rPr lang="en-US" dirty="0"/>
            </a:br>
            <a:r>
              <a:rPr lang="en-US" b="1" dirty="0" err="1"/>
              <a:t>Hemsidesansvarig</a:t>
            </a:r>
            <a:r>
              <a:rPr lang="en-US" b="1" dirty="0"/>
              <a:t> </a:t>
            </a:r>
            <a:r>
              <a:rPr lang="en-US" b="1" dirty="0" err="1"/>
              <a:t>och</a:t>
            </a:r>
            <a:r>
              <a:rPr lang="en-US" b="1" dirty="0"/>
              <a:t> </a:t>
            </a:r>
            <a:r>
              <a:rPr lang="en-US" b="1" dirty="0" err="1"/>
              <a:t>Facebookansvarig</a:t>
            </a:r>
            <a:r>
              <a:rPr lang="en-US" dirty="0"/>
              <a:t>:</a:t>
            </a:r>
            <a:br>
              <a:rPr lang="en-US" dirty="0"/>
            </a:br>
            <a:r>
              <a:rPr lang="en-US" dirty="0" err="1"/>
              <a:t>Lägga</a:t>
            </a:r>
            <a:r>
              <a:rPr lang="en-US" dirty="0"/>
              <a:t> </a:t>
            </a:r>
            <a:r>
              <a:rPr lang="en-US" dirty="0" err="1"/>
              <a:t>ut</a:t>
            </a:r>
            <a:r>
              <a:rPr lang="en-US" dirty="0"/>
              <a:t> den information </a:t>
            </a:r>
            <a:r>
              <a:rPr lang="en-US" dirty="0" err="1"/>
              <a:t>styrelsen</a:t>
            </a:r>
            <a:r>
              <a:rPr lang="en-US" dirty="0"/>
              <a:t> </a:t>
            </a:r>
            <a:r>
              <a:rPr lang="en-US" dirty="0" err="1"/>
              <a:t>ber</a:t>
            </a:r>
            <a:r>
              <a:rPr lang="en-US" dirty="0"/>
              <a:t> om </a:t>
            </a:r>
            <a:r>
              <a:rPr lang="en-US" dirty="0" err="1"/>
              <a:t>på</a:t>
            </a:r>
            <a:r>
              <a:rPr lang="en-US" dirty="0"/>
              <a:t> </a:t>
            </a:r>
            <a:r>
              <a:rPr lang="en-US" dirty="0" err="1"/>
              <a:t>hemsidan</a:t>
            </a:r>
            <a:r>
              <a:rPr lang="en-US" dirty="0"/>
              <a:t>/</a:t>
            </a:r>
            <a:r>
              <a:rPr lang="en-US" dirty="0" err="1"/>
              <a:t>facebook</a:t>
            </a:r>
            <a:r>
              <a:rPr lang="en-US" dirty="0"/>
              <a:t> </a:t>
            </a:r>
            <a:br>
              <a:rPr lang="en-US" dirty="0"/>
            </a:br>
            <a:r>
              <a:rPr lang="en-US" dirty="0" err="1"/>
              <a:t>Deltar</a:t>
            </a:r>
            <a:r>
              <a:rPr lang="en-US" dirty="0"/>
              <a:t> 10 min </a:t>
            </a:r>
            <a:r>
              <a:rPr lang="en-US" dirty="0" err="1"/>
              <a:t>på</a:t>
            </a:r>
            <a:r>
              <a:rPr lang="en-US" dirty="0"/>
              <a:t> </a:t>
            </a:r>
            <a:r>
              <a:rPr lang="en-US" dirty="0" err="1"/>
              <a:t>slutet</a:t>
            </a:r>
            <a:r>
              <a:rPr lang="en-US" dirty="0"/>
              <a:t> </a:t>
            </a:r>
            <a:r>
              <a:rPr lang="en-US" dirty="0" err="1"/>
              <a:t>av</a:t>
            </a:r>
            <a:r>
              <a:rPr lang="en-US" dirty="0"/>
              <a:t> </a:t>
            </a:r>
            <a:r>
              <a:rPr lang="en-US" dirty="0" err="1"/>
              <a:t>styrelsemöten</a:t>
            </a:r>
            <a:r>
              <a:rPr lang="en-US" dirty="0"/>
              <a:t>. </a:t>
            </a:r>
          </a:p>
        </p:txBody>
      </p:sp>
    </p:spTree>
    <p:extLst>
      <p:ext uri="{BB962C8B-B14F-4D97-AF65-F5344CB8AC3E}">
        <p14:creationId xmlns:p14="http://schemas.microsoft.com/office/powerpoint/2010/main" val="3441301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3464" y="585216"/>
            <a:ext cx="5736336" cy="5591747"/>
          </a:xfrm>
        </p:spPr>
        <p:txBody>
          <a:bodyPr>
            <a:normAutofit/>
          </a:bodyPr>
          <a:lstStyle/>
          <a:p>
            <a:r>
              <a:rPr lang="en-US" b="1" dirty="0" err="1"/>
              <a:t>Arbetsbeskrivning</a:t>
            </a:r>
            <a:r>
              <a:rPr lang="en-US" b="1" dirty="0"/>
              <a:t> </a:t>
            </a:r>
            <a:r>
              <a:rPr lang="en-US" b="1" dirty="0" err="1"/>
              <a:t>och</a:t>
            </a:r>
            <a:r>
              <a:rPr lang="en-US" b="1" dirty="0"/>
              <a:t> </a:t>
            </a:r>
            <a:r>
              <a:rPr lang="en-US" b="1" dirty="0" err="1"/>
              <a:t>mandat</a:t>
            </a:r>
            <a:r>
              <a:rPr lang="en-US" b="1" dirty="0"/>
              <a:t> till</a:t>
            </a:r>
            <a:br>
              <a:rPr lang="en-US" b="1" dirty="0"/>
            </a:br>
            <a:r>
              <a:rPr lang="en-US" b="1" dirty="0" err="1"/>
              <a:t>Kassören</a:t>
            </a:r>
            <a:r>
              <a:rPr lang="en-US" b="1" dirty="0"/>
              <a:t>:</a:t>
            </a:r>
            <a:r>
              <a:rPr lang="en-US" dirty="0"/>
              <a:t/>
            </a:r>
            <a:br>
              <a:rPr lang="en-US" dirty="0"/>
            </a:br>
            <a:r>
              <a:rPr lang="en-US" dirty="0" err="1"/>
              <a:t>Kontera</a:t>
            </a:r>
            <a:r>
              <a:rPr lang="en-US" dirty="0"/>
              <a:t> </a:t>
            </a:r>
            <a:r>
              <a:rPr lang="en-US" dirty="0" err="1"/>
              <a:t>samtliga</a:t>
            </a:r>
            <a:r>
              <a:rPr lang="en-US" dirty="0"/>
              <a:t> </a:t>
            </a:r>
            <a:r>
              <a:rPr lang="en-US" dirty="0" err="1"/>
              <a:t>räkningar</a:t>
            </a:r>
            <a:r>
              <a:rPr lang="en-US" dirty="0"/>
              <a:t> – Henrik/Michael </a:t>
            </a:r>
            <a:r>
              <a:rPr lang="en-US" dirty="0" err="1"/>
              <a:t>attesterar</a:t>
            </a:r>
            <a:r>
              <a:rPr lang="en-US" dirty="0"/>
              <a:t>. </a:t>
            </a:r>
            <a:r>
              <a:rPr lang="en-US" dirty="0" err="1"/>
              <a:t>Deltar</a:t>
            </a:r>
            <a:r>
              <a:rPr lang="en-US" dirty="0"/>
              <a:t> </a:t>
            </a:r>
            <a:r>
              <a:rPr lang="en-US" dirty="0" err="1"/>
              <a:t>på</a:t>
            </a:r>
            <a:r>
              <a:rPr lang="en-US" dirty="0"/>
              <a:t> </a:t>
            </a:r>
            <a:r>
              <a:rPr lang="en-US" dirty="0" err="1"/>
              <a:t>styrelsemöten</a:t>
            </a:r>
            <a:r>
              <a:rPr lang="en-US" dirty="0"/>
              <a:t>. </a:t>
            </a:r>
            <a:r>
              <a:rPr lang="en-US" dirty="0" err="1"/>
              <a:t>För</a:t>
            </a:r>
            <a:r>
              <a:rPr lang="en-US" dirty="0"/>
              <a:t> </a:t>
            </a:r>
            <a:r>
              <a:rPr lang="en-US" dirty="0" err="1"/>
              <a:t>föreningens</a:t>
            </a:r>
            <a:r>
              <a:rPr lang="en-US" dirty="0"/>
              <a:t> </a:t>
            </a:r>
            <a:r>
              <a:rPr lang="en-US" dirty="0" err="1"/>
              <a:t>talan</a:t>
            </a:r>
            <a:r>
              <a:rPr lang="en-US" dirty="0"/>
              <a:t> i </a:t>
            </a:r>
            <a:r>
              <a:rPr lang="en-US" dirty="0" err="1"/>
              <a:t>ekonomifrågor</a:t>
            </a:r>
            <a:r>
              <a:rPr lang="en-US" dirty="0"/>
              <a:t> </a:t>
            </a:r>
            <a:r>
              <a:rPr lang="en-US" dirty="0" err="1"/>
              <a:t>gentemot</a:t>
            </a:r>
            <a:r>
              <a:rPr lang="en-US" dirty="0"/>
              <a:t> HSB, Nordea </a:t>
            </a:r>
            <a:r>
              <a:rPr lang="en-US" dirty="0" err="1"/>
              <a:t>och</a:t>
            </a:r>
            <a:r>
              <a:rPr lang="en-US" dirty="0"/>
              <a:t> SBAB. </a:t>
            </a:r>
            <a:r>
              <a:rPr lang="en-US" dirty="0" err="1"/>
              <a:t>Förbereda</a:t>
            </a:r>
            <a:r>
              <a:rPr lang="en-US" dirty="0"/>
              <a:t> </a:t>
            </a:r>
            <a:r>
              <a:rPr lang="en-US" dirty="0" err="1"/>
              <a:t>nyckeltal</a:t>
            </a:r>
            <a:r>
              <a:rPr lang="en-US" dirty="0"/>
              <a:t> </a:t>
            </a:r>
            <a:r>
              <a:rPr lang="en-US" dirty="0" err="1"/>
              <a:t>inför</a:t>
            </a:r>
            <a:r>
              <a:rPr lang="en-US" dirty="0"/>
              <a:t> </a:t>
            </a:r>
            <a:r>
              <a:rPr lang="en-US" dirty="0" err="1"/>
              <a:t>styrelsemöten</a:t>
            </a:r>
            <a:r>
              <a:rPr lang="en-US" dirty="0"/>
              <a:t>. </a:t>
            </a:r>
            <a:r>
              <a:rPr lang="en-US" dirty="0" err="1"/>
              <a:t>Rapportera</a:t>
            </a:r>
            <a:r>
              <a:rPr lang="en-US" dirty="0"/>
              <a:t> </a:t>
            </a:r>
            <a:r>
              <a:rPr lang="en-US" dirty="0" err="1"/>
              <a:t>stora</a:t>
            </a:r>
            <a:r>
              <a:rPr lang="en-US" dirty="0"/>
              <a:t> </a:t>
            </a:r>
            <a:r>
              <a:rPr lang="en-US" dirty="0" err="1"/>
              <a:t>fakturahändelser</a:t>
            </a:r>
            <a:r>
              <a:rPr lang="en-US" dirty="0"/>
              <a:t> </a:t>
            </a:r>
            <a:r>
              <a:rPr lang="en-US" dirty="0" err="1"/>
              <a:t>månadsvis</a:t>
            </a:r>
            <a:r>
              <a:rPr lang="en-US" dirty="0"/>
              <a:t>. </a:t>
            </a:r>
            <a:br>
              <a:rPr lang="en-US" dirty="0"/>
            </a:br>
            <a:r>
              <a:rPr lang="en-US" dirty="0" err="1"/>
              <a:t>Stora</a:t>
            </a:r>
            <a:r>
              <a:rPr lang="en-US" dirty="0"/>
              <a:t> </a:t>
            </a:r>
            <a:r>
              <a:rPr lang="en-US" dirty="0" err="1"/>
              <a:t>fakturahändelser</a:t>
            </a:r>
            <a:r>
              <a:rPr lang="en-US" dirty="0"/>
              <a:t> </a:t>
            </a:r>
            <a:r>
              <a:rPr lang="en-US" dirty="0" err="1"/>
              <a:t>över</a:t>
            </a:r>
            <a:r>
              <a:rPr lang="en-US" dirty="0"/>
              <a:t> 10000: </a:t>
            </a:r>
            <a:r>
              <a:rPr lang="en-US" dirty="0" err="1"/>
              <a:t>informera</a:t>
            </a:r>
            <a:r>
              <a:rPr lang="en-US" dirty="0"/>
              <a:t> </a:t>
            </a:r>
            <a:r>
              <a:rPr lang="en-US" dirty="0" err="1"/>
              <a:t>styrelsen</a:t>
            </a:r>
            <a:r>
              <a:rPr lang="en-US" dirty="0"/>
              <a:t> </a:t>
            </a:r>
            <a:r>
              <a:rPr lang="en-US" dirty="0" err="1"/>
              <a:t>omgående</a:t>
            </a:r>
            <a:r>
              <a:rPr lang="en-US" dirty="0"/>
              <a:t>.</a:t>
            </a:r>
            <a:br>
              <a:rPr lang="en-US" dirty="0"/>
            </a:br>
            <a:r>
              <a:rPr lang="en-US" dirty="0" err="1"/>
              <a:t>Arkiverar</a:t>
            </a:r>
            <a:r>
              <a:rPr lang="en-US" dirty="0"/>
              <a:t> </a:t>
            </a:r>
            <a:r>
              <a:rPr lang="en-US" dirty="0" err="1"/>
              <a:t>underlagen</a:t>
            </a:r>
            <a:r>
              <a:rPr lang="en-US" dirty="0"/>
              <a:t> </a:t>
            </a:r>
            <a:r>
              <a:rPr lang="en-US" dirty="0" err="1"/>
              <a:t>från</a:t>
            </a:r>
            <a:r>
              <a:rPr lang="en-US" dirty="0"/>
              <a:t> City-Gross </a:t>
            </a:r>
            <a:r>
              <a:rPr lang="en-US" dirty="0" err="1"/>
              <a:t>och</a:t>
            </a:r>
            <a:r>
              <a:rPr lang="en-US" dirty="0"/>
              <a:t> </a:t>
            </a:r>
            <a:r>
              <a:rPr lang="en-US" dirty="0" err="1"/>
              <a:t>sammanställer</a:t>
            </a:r>
            <a:r>
              <a:rPr lang="en-US" dirty="0"/>
              <a:t> </a:t>
            </a:r>
            <a:r>
              <a:rPr lang="en-US" dirty="0" err="1"/>
              <a:t>årsvis</a:t>
            </a:r>
            <a:r>
              <a:rPr lang="en-US" dirty="0"/>
              <a:t>.</a:t>
            </a:r>
          </a:p>
        </p:txBody>
      </p:sp>
      <p:sp>
        <p:nvSpPr>
          <p:cNvPr id="4" name="Content Placeholder 3"/>
          <p:cNvSpPr>
            <a:spLocks noGrp="1"/>
          </p:cNvSpPr>
          <p:nvPr>
            <p:ph sz="half" idx="2"/>
          </p:nvPr>
        </p:nvSpPr>
        <p:spPr>
          <a:xfrm>
            <a:off x="6720840" y="993520"/>
            <a:ext cx="5181600" cy="5105527"/>
          </a:xfrm>
        </p:spPr>
        <p:txBody>
          <a:bodyPr>
            <a:normAutofit/>
          </a:bodyPr>
          <a:lstStyle/>
          <a:p>
            <a:r>
              <a:rPr lang="en-US" b="1" dirty="0" err="1"/>
              <a:t>Arbetsbeskrivning</a:t>
            </a:r>
            <a:r>
              <a:rPr lang="en-US" b="1" dirty="0"/>
              <a:t> </a:t>
            </a:r>
            <a:r>
              <a:rPr lang="en-US" b="1" dirty="0" err="1"/>
              <a:t>och</a:t>
            </a:r>
            <a:r>
              <a:rPr lang="en-US" b="1" dirty="0"/>
              <a:t> </a:t>
            </a:r>
            <a:r>
              <a:rPr lang="en-US" b="1" dirty="0" err="1"/>
              <a:t>mandat</a:t>
            </a:r>
            <a:r>
              <a:rPr lang="en-US" b="1" dirty="0"/>
              <a:t> till </a:t>
            </a:r>
            <a:r>
              <a:rPr lang="en-US" b="1" dirty="0" err="1"/>
              <a:t>Sekreteraren</a:t>
            </a:r>
            <a:r>
              <a:rPr lang="en-US" b="1" dirty="0"/>
              <a:t>:</a:t>
            </a:r>
            <a:r>
              <a:rPr lang="en-US" dirty="0"/>
              <a:t/>
            </a:r>
            <a:br>
              <a:rPr lang="en-US" dirty="0"/>
            </a:br>
            <a:r>
              <a:rPr lang="en-US" dirty="0" err="1"/>
              <a:t>Skriva</a:t>
            </a:r>
            <a:r>
              <a:rPr lang="en-US" dirty="0"/>
              <a:t> </a:t>
            </a:r>
            <a:r>
              <a:rPr lang="en-US" dirty="0" err="1"/>
              <a:t>mötesprotokoll</a:t>
            </a:r>
            <a:r>
              <a:rPr lang="en-US" dirty="0"/>
              <a:t>, </a:t>
            </a:r>
            <a:r>
              <a:rPr lang="en-US" dirty="0" err="1"/>
              <a:t>deltar</a:t>
            </a:r>
            <a:r>
              <a:rPr lang="en-US" dirty="0"/>
              <a:t> </a:t>
            </a:r>
            <a:r>
              <a:rPr lang="en-US" dirty="0" err="1"/>
              <a:t>på</a:t>
            </a:r>
            <a:r>
              <a:rPr lang="en-US" dirty="0"/>
              <a:t> </a:t>
            </a:r>
            <a:r>
              <a:rPr lang="en-US" dirty="0" err="1"/>
              <a:t>alla</a:t>
            </a:r>
            <a:r>
              <a:rPr lang="en-US" dirty="0"/>
              <a:t> </a:t>
            </a:r>
            <a:r>
              <a:rPr lang="en-US" dirty="0" err="1"/>
              <a:t>möten</a:t>
            </a:r>
            <a:r>
              <a:rPr lang="en-US" dirty="0"/>
              <a:t>, </a:t>
            </a:r>
            <a:r>
              <a:rPr lang="en-US" dirty="0" err="1"/>
              <a:t>hålla</a:t>
            </a:r>
            <a:r>
              <a:rPr lang="en-US" dirty="0"/>
              <a:t> </a:t>
            </a:r>
            <a:r>
              <a:rPr lang="en-US" dirty="0" err="1"/>
              <a:t>koll</a:t>
            </a:r>
            <a:r>
              <a:rPr lang="en-US" dirty="0"/>
              <a:t> </a:t>
            </a:r>
            <a:r>
              <a:rPr lang="en-US" dirty="0" err="1"/>
              <a:t>på</a:t>
            </a:r>
            <a:r>
              <a:rPr lang="en-US" dirty="0"/>
              <a:t> </a:t>
            </a:r>
            <a:r>
              <a:rPr lang="en-US" dirty="0" err="1"/>
              <a:t>beslut</a:t>
            </a:r>
            <a:r>
              <a:rPr lang="en-US" dirty="0"/>
              <a:t> </a:t>
            </a:r>
            <a:r>
              <a:rPr lang="en-US" dirty="0" err="1"/>
              <a:t>som</a:t>
            </a:r>
            <a:r>
              <a:rPr lang="en-US" dirty="0"/>
              <a:t> </a:t>
            </a:r>
            <a:r>
              <a:rPr lang="en-US" dirty="0" err="1"/>
              <a:t>fattas</a:t>
            </a:r>
            <a:r>
              <a:rPr lang="en-US" dirty="0"/>
              <a:t> </a:t>
            </a:r>
            <a:r>
              <a:rPr lang="en-US" dirty="0" err="1"/>
              <a:t>mellan</a:t>
            </a:r>
            <a:r>
              <a:rPr lang="en-US" dirty="0"/>
              <a:t> </a:t>
            </a:r>
            <a:r>
              <a:rPr lang="en-US" dirty="0" err="1"/>
              <a:t>möten</a:t>
            </a:r>
            <a:r>
              <a:rPr lang="en-US" dirty="0"/>
              <a:t>. </a:t>
            </a:r>
            <a:r>
              <a:rPr lang="en-US" dirty="0" err="1"/>
              <a:t>Dessa</a:t>
            </a:r>
            <a:r>
              <a:rPr lang="en-US" dirty="0"/>
              <a:t> </a:t>
            </a:r>
            <a:r>
              <a:rPr lang="en-US" dirty="0" err="1"/>
              <a:t>tas</a:t>
            </a:r>
            <a:r>
              <a:rPr lang="en-US" dirty="0"/>
              <a:t> </a:t>
            </a:r>
            <a:r>
              <a:rPr lang="en-US" dirty="0" err="1"/>
              <a:t>upp</a:t>
            </a:r>
            <a:r>
              <a:rPr lang="en-US" dirty="0"/>
              <a:t> vid </a:t>
            </a:r>
            <a:r>
              <a:rPr lang="en-US" dirty="0" err="1"/>
              <a:t>följande</a:t>
            </a:r>
            <a:r>
              <a:rPr lang="en-US" dirty="0"/>
              <a:t> </a:t>
            </a:r>
            <a:r>
              <a:rPr lang="en-US" dirty="0" err="1"/>
              <a:t>styrelsemöte</a:t>
            </a:r>
            <a:r>
              <a:rPr lang="en-US" dirty="0"/>
              <a:t> </a:t>
            </a:r>
            <a:r>
              <a:rPr lang="en-US" dirty="0" err="1"/>
              <a:t>och</a:t>
            </a:r>
            <a:r>
              <a:rPr lang="en-US" dirty="0"/>
              <a:t> </a:t>
            </a:r>
            <a:r>
              <a:rPr lang="en-US" dirty="0" err="1"/>
              <a:t>protokollförs</a:t>
            </a:r>
            <a:r>
              <a:rPr lang="en-US" dirty="0"/>
              <a:t>.</a:t>
            </a:r>
            <a:br>
              <a:rPr lang="en-US" dirty="0"/>
            </a:br>
            <a:r>
              <a:rPr lang="en-US" dirty="0" err="1"/>
              <a:t>Efter</a:t>
            </a:r>
            <a:r>
              <a:rPr lang="en-US" dirty="0"/>
              <a:t> </a:t>
            </a:r>
            <a:r>
              <a:rPr lang="en-US" dirty="0" err="1"/>
              <a:t>styrelsemöten</a:t>
            </a:r>
            <a:r>
              <a:rPr lang="en-US" dirty="0"/>
              <a:t> </a:t>
            </a:r>
            <a:r>
              <a:rPr lang="en-US" dirty="0" err="1"/>
              <a:t>informera</a:t>
            </a:r>
            <a:r>
              <a:rPr lang="en-US" dirty="0"/>
              <a:t> </a:t>
            </a:r>
            <a:r>
              <a:rPr lang="en-US" dirty="0" err="1"/>
              <a:t>hemsidesansvarig</a:t>
            </a:r>
            <a:r>
              <a:rPr lang="en-US" dirty="0"/>
              <a:t> om </a:t>
            </a:r>
            <a:r>
              <a:rPr lang="en-US" dirty="0" err="1"/>
              <a:t>vad</a:t>
            </a:r>
            <a:r>
              <a:rPr lang="en-US" dirty="0"/>
              <a:t> </a:t>
            </a:r>
            <a:r>
              <a:rPr lang="en-US" dirty="0" err="1"/>
              <a:t>som</a:t>
            </a:r>
            <a:r>
              <a:rPr lang="en-US" dirty="0"/>
              <a:t> ska </a:t>
            </a:r>
            <a:r>
              <a:rPr lang="en-US" dirty="0" err="1"/>
              <a:t>ut</a:t>
            </a:r>
            <a:r>
              <a:rPr lang="en-US" dirty="0"/>
              <a:t> </a:t>
            </a:r>
            <a:r>
              <a:rPr lang="en-US" dirty="0" err="1"/>
              <a:t>på</a:t>
            </a:r>
            <a:r>
              <a:rPr lang="en-US" dirty="0"/>
              <a:t> </a:t>
            </a:r>
            <a:r>
              <a:rPr lang="en-US" dirty="0" err="1"/>
              <a:t>hemsidan</a:t>
            </a:r>
            <a:r>
              <a:rPr lang="en-US" dirty="0"/>
              <a:t> </a:t>
            </a:r>
            <a:r>
              <a:rPr lang="en-US" dirty="0" err="1"/>
              <a:t>och</a:t>
            </a:r>
            <a:r>
              <a:rPr lang="en-US" dirty="0"/>
              <a:t> till Facebook. </a:t>
            </a:r>
            <a:r>
              <a:rPr lang="en-US" dirty="0" err="1"/>
              <a:t>Arkiverar</a:t>
            </a:r>
            <a:r>
              <a:rPr lang="en-US" dirty="0"/>
              <a:t> original </a:t>
            </a:r>
            <a:r>
              <a:rPr lang="en-US" dirty="0" err="1"/>
              <a:t>vad</a:t>
            </a:r>
            <a:r>
              <a:rPr lang="en-US" dirty="0"/>
              <a:t> </a:t>
            </a:r>
            <a:r>
              <a:rPr lang="en-US" dirty="0" err="1"/>
              <a:t>gäller</a:t>
            </a:r>
            <a:r>
              <a:rPr lang="en-US" dirty="0"/>
              <a:t> </a:t>
            </a:r>
            <a:r>
              <a:rPr lang="en-US" dirty="0" err="1"/>
              <a:t>protokoll</a:t>
            </a:r>
            <a:r>
              <a:rPr lang="en-US" dirty="0"/>
              <a:t>, </a:t>
            </a:r>
            <a:r>
              <a:rPr lang="en-US" dirty="0" err="1"/>
              <a:t>tidrapporter</a:t>
            </a:r>
            <a:r>
              <a:rPr lang="en-US" dirty="0"/>
              <a:t> </a:t>
            </a:r>
            <a:r>
              <a:rPr lang="en-US" dirty="0" err="1"/>
              <a:t>och</a:t>
            </a:r>
            <a:r>
              <a:rPr lang="en-US" dirty="0"/>
              <a:t> </a:t>
            </a:r>
            <a:r>
              <a:rPr lang="en-US" dirty="0" err="1"/>
              <a:t>övriga</a:t>
            </a:r>
            <a:r>
              <a:rPr lang="en-US" dirty="0"/>
              <a:t> </a:t>
            </a:r>
            <a:r>
              <a:rPr lang="en-US" dirty="0" err="1"/>
              <a:t>utlägg</a:t>
            </a:r>
            <a:r>
              <a:rPr lang="en-US" dirty="0"/>
              <a:t> </a:t>
            </a:r>
            <a:r>
              <a:rPr lang="en-US" dirty="0" err="1"/>
              <a:t>årsvis</a:t>
            </a:r>
            <a:r>
              <a:rPr lang="en-US" dirty="0"/>
              <a:t>.</a:t>
            </a:r>
          </a:p>
        </p:txBody>
      </p:sp>
    </p:spTree>
    <p:extLst>
      <p:ext uri="{BB962C8B-B14F-4D97-AF65-F5344CB8AC3E}">
        <p14:creationId xmlns:p14="http://schemas.microsoft.com/office/powerpoint/2010/main" val="1097296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307720"/>
            <a:ext cx="5635752" cy="5215255"/>
          </a:xfrm>
        </p:spPr>
        <p:txBody>
          <a:bodyPr>
            <a:normAutofit fontScale="70000" lnSpcReduction="20000"/>
          </a:bodyPr>
          <a:lstStyle/>
          <a:p>
            <a:r>
              <a:rPr lang="en-US" sz="3400" b="1" dirty="0" err="1"/>
              <a:t>Arbetsbeskrivning</a:t>
            </a:r>
            <a:r>
              <a:rPr lang="en-US" sz="3400" b="1" dirty="0"/>
              <a:t> </a:t>
            </a:r>
            <a:r>
              <a:rPr lang="en-US" sz="3400" b="1" dirty="0" err="1"/>
              <a:t>och</a:t>
            </a:r>
            <a:r>
              <a:rPr lang="en-US" sz="3400" b="1" dirty="0"/>
              <a:t> </a:t>
            </a:r>
            <a:r>
              <a:rPr lang="en-US" sz="3400" b="1" dirty="0" err="1"/>
              <a:t>mandat</a:t>
            </a:r>
            <a:r>
              <a:rPr lang="en-US" sz="3400" b="1" dirty="0"/>
              <a:t> till</a:t>
            </a:r>
            <a:br>
              <a:rPr lang="en-US" sz="3400" b="1" dirty="0"/>
            </a:br>
            <a:r>
              <a:rPr lang="en-US" sz="3400" b="1" dirty="0" err="1"/>
              <a:t>Ledamöter</a:t>
            </a:r>
            <a:r>
              <a:rPr lang="en-US" sz="3400" b="1" dirty="0"/>
              <a:t/>
            </a:r>
            <a:br>
              <a:rPr lang="en-US" sz="3400" b="1" dirty="0"/>
            </a:br>
            <a:r>
              <a:rPr lang="en-US" sz="3400" dirty="0" err="1"/>
              <a:t>Aktivt</a:t>
            </a:r>
            <a:r>
              <a:rPr lang="en-US" sz="3400" dirty="0"/>
              <a:t> delta i </a:t>
            </a:r>
            <a:r>
              <a:rPr lang="en-US" sz="3400" dirty="0" err="1"/>
              <a:t>styrelsearbetet</a:t>
            </a:r>
            <a:r>
              <a:rPr lang="en-US" sz="3400" b="1" dirty="0"/>
              <a:t>. </a:t>
            </a:r>
            <a:r>
              <a:rPr lang="en-US" sz="3400" dirty="0" err="1"/>
              <a:t>Driva</a:t>
            </a:r>
            <a:r>
              <a:rPr lang="en-US" sz="3400" dirty="0"/>
              <a:t> </a:t>
            </a:r>
            <a:r>
              <a:rPr lang="en-US" sz="3400" dirty="0" err="1"/>
              <a:t>enskilda</a:t>
            </a:r>
            <a:r>
              <a:rPr lang="en-US" sz="3400" dirty="0"/>
              <a:t> </a:t>
            </a:r>
            <a:r>
              <a:rPr lang="en-US" sz="3400" dirty="0" err="1"/>
              <a:t>aktiviteter</a:t>
            </a:r>
            <a:r>
              <a:rPr lang="en-US" sz="3400" dirty="0"/>
              <a:t> </a:t>
            </a:r>
            <a:r>
              <a:rPr lang="en-US" sz="3400" dirty="0" err="1"/>
              <a:t>och</a:t>
            </a:r>
            <a:r>
              <a:rPr lang="en-US" sz="3400" dirty="0"/>
              <a:t> </a:t>
            </a:r>
            <a:r>
              <a:rPr lang="en-US" sz="3400" dirty="0" err="1"/>
              <a:t>projekt</a:t>
            </a:r>
            <a:r>
              <a:rPr lang="en-US" sz="3400" dirty="0"/>
              <a:t> </a:t>
            </a:r>
            <a:r>
              <a:rPr lang="en-US" sz="3400" dirty="0" err="1"/>
              <a:t>som</a:t>
            </a:r>
            <a:r>
              <a:rPr lang="en-US" sz="3400" dirty="0"/>
              <a:t> </a:t>
            </a:r>
            <a:r>
              <a:rPr lang="en-US" sz="3400" dirty="0" err="1"/>
              <a:t>styrelsen</a:t>
            </a:r>
            <a:r>
              <a:rPr lang="en-US" sz="3400" dirty="0"/>
              <a:t> </a:t>
            </a:r>
            <a:r>
              <a:rPr lang="en-US" sz="3400" dirty="0" err="1"/>
              <a:t>har</a:t>
            </a:r>
            <a:r>
              <a:rPr lang="en-US" sz="3400" dirty="0"/>
              <a:t> </a:t>
            </a:r>
            <a:r>
              <a:rPr lang="en-US" sz="3400" dirty="0" err="1"/>
              <a:t>beslutat</a:t>
            </a:r>
            <a:r>
              <a:rPr lang="en-US" sz="3400" dirty="0"/>
              <a:t>. </a:t>
            </a:r>
            <a:r>
              <a:rPr lang="en-US" sz="3400" dirty="0" err="1"/>
              <a:t>Fatta</a:t>
            </a:r>
            <a:r>
              <a:rPr lang="en-US" sz="3400" dirty="0"/>
              <a:t> </a:t>
            </a:r>
            <a:r>
              <a:rPr lang="en-US" sz="3400" dirty="0" err="1"/>
              <a:t>beslut</a:t>
            </a:r>
            <a:r>
              <a:rPr lang="en-US" sz="3400" dirty="0"/>
              <a:t> vid </a:t>
            </a:r>
            <a:r>
              <a:rPr lang="en-US" sz="3400" dirty="0" err="1"/>
              <a:t>akuta</a:t>
            </a:r>
            <a:r>
              <a:rPr lang="en-US" sz="3400" dirty="0"/>
              <a:t> </a:t>
            </a:r>
            <a:r>
              <a:rPr lang="en-US" sz="3400" dirty="0" err="1"/>
              <a:t>ärenden</a:t>
            </a:r>
            <a:r>
              <a:rPr lang="en-US" sz="3400" dirty="0"/>
              <a:t>, </a:t>
            </a:r>
            <a:r>
              <a:rPr lang="en-US" sz="3400" dirty="0" err="1"/>
              <a:t>två</a:t>
            </a:r>
            <a:r>
              <a:rPr lang="en-US" sz="3400" dirty="0"/>
              <a:t> </a:t>
            </a:r>
            <a:r>
              <a:rPr lang="en-US" sz="3400" dirty="0" err="1"/>
              <a:t>tillsammans</a:t>
            </a:r>
            <a:r>
              <a:rPr lang="en-US" sz="3400" dirty="0"/>
              <a:t>, </a:t>
            </a:r>
            <a:r>
              <a:rPr lang="en-US" sz="3400" dirty="0" err="1"/>
              <a:t>upp</a:t>
            </a:r>
            <a:r>
              <a:rPr lang="en-US" sz="3400" dirty="0"/>
              <a:t> till 10000. </a:t>
            </a:r>
            <a:r>
              <a:rPr lang="en-US" sz="3400" dirty="0" err="1"/>
              <a:t>Besluten</a:t>
            </a:r>
            <a:r>
              <a:rPr lang="en-US" sz="3400" dirty="0"/>
              <a:t> </a:t>
            </a:r>
            <a:r>
              <a:rPr lang="en-US" sz="3400" dirty="0" err="1"/>
              <a:t>informeras</a:t>
            </a:r>
            <a:r>
              <a:rPr lang="en-US" sz="3400" dirty="0"/>
              <a:t> </a:t>
            </a:r>
            <a:r>
              <a:rPr lang="en-US" sz="3400" dirty="0" err="1"/>
              <a:t>övriga</a:t>
            </a:r>
            <a:r>
              <a:rPr lang="en-US" sz="3400" dirty="0"/>
              <a:t> </a:t>
            </a:r>
            <a:r>
              <a:rPr lang="en-US" sz="3400" dirty="0" err="1"/>
              <a:t>ledamöter</a:t>
            </a:r>
            <a:r>
              <a:rPr lang="en-US" sz="3400" dirty="0"/>
              <a:t> via </a:t>
            </a:r>
            <a:r>
              <a:rPr lang="en-US" sz="3400" dirty="0" err="1"/>
              <a:t>mejl</a:t>
            </a:r>
            <a:r>
              <a:rPr lang="en-US" sz="3400" dirty="0"/>
              <a:t>: Vid </a:t>
            </a:r>
            <a:r>
              <a:rPr lang="en-US" sz="3400" dirty="0" err="1"/>
              <a:t>kostnad</a:t>
            </a:r>
            <a:r>
              <a:rPr lang="en-US" sz="3400" dirty="0"/>
              <a:t> </a:t>
            </a:r>
            <a:r>
              <a:rPr lang="en-US" sz="3400" dirty="0" err="1"/>
              <a:t>över</a:t>
            </a:r>
            <a:r>
              <a:rPr lang="en-US" sz="3400" dirty="0"/>
              <a:t> 10000 </a:t>
            </a:r>
            <a:r>
              <a:rPr lang="en-US" sz="3400" dirty="0" err="1"/>
              <a:t>beslut</a:t>
            </a:r>
            <a:r>
              <a:rPr lang="en-US" sz="3400" dirty="0"/>
              <a:t> </a:t>
            </a:r>
            <a:r>
              <a:rPr lang="en-US" sz="3400" dirty="0" err="1"/>
              <a:t>av</a:t>
            </a:r>
            <a:r>
              <a:rPr lang="en-US" sz="3400" dirty="0"/>
              <a:t> </a:t>
            </a:r>
            <a:r>
              <a:rPr lang="en-US" sz="3400" dirty="0" err="1"/>
              <a:t>minst</a:t>
            </a:r>
            <a:r>
              <a:rPr lang="en-US" sz="3400" dirty="0"/>
              <a:t> </a:t>
            </a:r>
            <a:r>
              <a:rPr lang="en-US" sz="3400" dirty="0" err="1"/>
              <a:t>tre</a:t>
            </a:r>
            <a:r>
              <a:rPr lang="en-US" sz="3400" dirty="0"/>
              <a:t> </a:t>
            </a:r>
            <a:r>
              <a:rPr lang="en-US" sz="3400" dirty="0" err="1"/>
              <a:t>styrelseledamöter</a:t>
            </a:r>
            <a:r>
              <a:rPr lang="en-US" sz="3400" dirty="0"/>
              <a:t> </a:t>
            </a:r>
            <a:r>
              <a:rPr lang="en-US" sz="3400" dirty="0" err="1"/>
              <a:t>tillsammans</a:t>
            </a:r>
            <a:r>
              <a:rPr lang="en-US" sz="3400" dirty="0"/>
              <a:t>. </a:t>
            </a:r>
            <a:r>
              <a:rPr lang="en-US" dirty="0"/>
              <a:t/>
            </a:r>
            <a:br>
              <a:rPr lang="en-US" dirty="0"/>
            </a:br>
            <a:endParaRPr lang="en-US" dirty="0"/>
          </a:p>
          <a:p>
            <a:endParaRPr lang="en-US" dirty="0"/>
          </a:p>
        </p:txBody>
      </p:sp>
      <p:sp>
        <p:nvSpPr>
          <p:cNvPr id="4" name="Content Placeholder 3"/>
          <p:cNvSpPr>
            <a:spLocks noGrp="1"/>
          </p:cNvSpPr>
          <p:nvPr>
            <p:ph sz="half" idx="2"/>
          </p:nvPr>
        </p:nvSpPr>
        <p:spPr>
          <a:xfrm>
            <a:off x="6172200" y="1825625"/>
            <a:ext cx="5769864" cy="4351338"/>
          </a:xfrm>
        </p:spPr>
        <p:txBody>
          <a:bodyPr>
            <a:normAutofit fontScale="70000" lnSpcReduction="20000"/>
          </a:bodyPr>
          <a:lstStyle/>
          <a:p>
            <a:r>
              <a:rPr lang="en-US" sz="3400" b="1" dirty="0" err="1"/>
              <a:t>Arbetsbeskrivning</a:t>
            </a:r>
            <a:r>
              <a:rPr lang="en-US" sz="3400" b="1" dirty="0"/>
              <a:t> </a:t>
            </a:r>
            <a:r>
              <a:rPr lang="en-US" sz="3400" b="1" dirty="0" err="1"/>
              <a:t>och</a:t>
            </a:r>
            <a:r>
              <a:rPr lang="en-US" sz="3400" b="1" dirty="0"/>
              <a:t> </a:t>
            </a:r>
            <a:r>
              <a:rPr lang="en-US" sz="3400" b="1" dirty="0" err="1"/>
              <a:t>mandat</a:t>
            </a:r>
            <a:r>
              <a:rPr lang="en-US" sz="3400" b="1" dirty="0"/>
              <a:t> till</a:t>
            </a:r>
            <a:r>
              <a:rPr lang="en-US" sz="3400" dirty="0"/>
              <a:t/>
            </a:r>
            <a:br>
              <a:rPr lang="en-US" sz="3400" dirty="0"/>
            </a:br>
            <a:r>
              <a:rPr lang="en-US" sz="3400" b="1" dirty="0" err="1"/>
              <a:t>Ordförande</a:t>
            </a:r>
            <a:r>
              <a:rPr lang="en-US" sz="3400" b="1" dirty="0"/>
              <a:t> </a:t>
            </a:r>
            <a:r>
              <a:rPr lang="en-US" sz="3400" b="1" dirty="0" err="1"/>
              <a:t>och</a:t>
            </a:r>
            <a:r>
              <a:rPr lang="en-US" sz="3400" b="1" dirty="0"/>
              <a:t> vice </a:t>
            </a:r>
            <a:r>
              <a:rPr lang="en-US" sz="3400" b="1" dirty="0" err="1"/>
              <a:t>ordförande</a:t>
            </a:r>
            <a:r>
              <a:rPr lang="en-US" sz="3400" b="1" dirty="0"/>
              <a:t>:</a:t>
            </a:r>
            <a:r>
              <a:rPr lang="en-US" dirty="0"/>
              <a:t/>
            </a:r>
            <a:br>
              <a:rPr lang="en-US" dirty="0"/>
            </a:br>
            <a:r>
              <a:rPr lang="en-US" sz="3400" dirty="0" err="1"/>
              <a:t>Fatta</a:t>
            </a:r>
            <a:r>
              <a:rPr lang="en-US" sz="3400" dirty="0"/>
              <a:t> </a:t>
            </a:r>
            <a:r>
              <a:rPr lang="en-US" sz="3400" dirty="0" err="1"/>
              <a:t>beslut</a:t>
            </a:r>
            <a:r>
              <a:rPr lang="en-US" sz="3400" dirty="0"/>
              <a:t> om </a:t>
            </a:r>
            <a:r>
              <a:rPr lang="en-US" sz="3400" dirty="0" err="1"/>
              <a:t>akuta</a:t>
            </a:r>
            <a:r>
              <a:rPr lang="en-US" sz="3400" dirty="0"/>
              <a:t> </a:t>
            </a:r>
            <a:r>
              <a:rPr lang="en-US" sz="3400" dirty="0" err="1"/>
              <a:t>kostnader</a:t>
            </a:r>
            <a:r>
              <a:rPr lang="en-US" sz="3400" dirty="0"/>
              <a:t> </a:t>
            </a:r>
            <a:r>
              <a:rPr lang="en-US" sz="3400" dirty="0" err="1"/>
              <a:t>upp</a:t>
            </a:r>
            <a:r>
              <a:rPr lang="en-US" sz="3400" dirty="0"/>
              <a:t> till 10000.</a:t>
            </a:r>
            <a:br>
              <a:rPr lang="en-US" sz="3400" dirty="0"/>
            </a:br>
            <a:r>
              <a:rPr lang="en-US" sz="3400" dirty="0" err="1"/>
              <a:t>Firmatecknare</a:t>
            </a:r>
            <a:r>
              <a:rPr lang="en-US" sz="3400" dirty="0"/>
              <a:t>. </a:t>
            </a:r>
            <a:r>
              <a:rPr lang="en-US" sz="3400" dirty="0" err="1"/>
              <a:t>Rätt</a:t>
            </a:r>
            <a:r>
              <a:rPr lang="en-US" sz="3400" dirty="0"/>
              <a:t> </a:t>
            </a:r>
            <a:r>
              <a:rPr lang="en-US" sz="3400" dirty="0" err="1"/>
              <a:t>att</a:t>
            </a:r>
            <a:r>
              <a:rPr lang="en-US" sz="3400" dirty="0"/>
              <a:t> </a:t>
            </a:r>
            <a:r>
              <a:rPr lang="en-US" sz="3400" dirty="0" err="1"/>
              <a:t>attestera</a:t>
            </a:r>
            <a:r>
              <a:rPr lang="en-US" sz="3400" dirty="0"/>
              <a:t>. </a:t>
            </a:r>
            <a:br>
              <a:rPr lang="en-US" sz="3400" dirty="0"/>
            </a:br>
            <a:r>
              <a:rPr lang="en-US" sz="3400" dirty="0" err="1"/>
              <a:t>Ansvarar</a:t>
            </a:r>
            <a:r>
              <a:rPr lang="en-US" sz="3400" dirty="0"/>
              <a:t> </a:t>
            </a:r>
            <a:r>
              <a:rPr lang="en-US" sz="3400" dirty="0" err="1"/>
              <a:t>för</a:t>
            </a:r>
            <a:r>
              <a:rPr lang="en-US" sz="3400" dirty="0"/>
              <a:t> </a:t>
            </a:r>
            <a:r>
              <a:rPr lang="en-US" sz="3400" dirty="0" err="1"/>
              <a:t>att</a:t>
            </a:r>
            <a:r>
              <a:rPr lang="en-US" sz="3400" dirty="0"/>
              <a:t> </a:t>
            </a:r>
            <a:r>
              <a:rPr lang="en-US" sz="3400" dirty="0" err="1"/>
              <a:t>driva</a:t>
            </a:r>
            <a:r>
              <a:rPr lang="en-US" sz="3400" dirty="0"/>
              <a:t> </a:t>
            </a:r>
            <a:r>
              <a:rPr lang="en-US" sz="3400" dirty="0" err="1"/>
              <a:t>det</a:t>
            </a:r>
            <a:r>
              <a:rPr lang="en-US" sz="3400" dirty="0"/>
              <a:t> </a:t>
            </a:r>
            <a:r>
              <a:rPr lang="en-US" sz="3400" dirty="0" err="1"/>
              <a:t>strategiska</a:t>
            </a:r>
            <a:r>
              <a:rPr lang="en-US" sz="3400" dirty="0"/>
              <a:t> </a:t>
            </a:r>
            <a:r>
              <a:rPr lang="en-US" sz="3400" dirty="0" err="1"/>
              <a:t>styrelsearbetet</a:t>
            </a:r>
            <a:r>
              <a:rPr lang="en-US" sz="3400" dirty="0"/>
              <a:t>.</a:t>
            </a:r>
            <a:br>
              <a:rPr lang="en-US" sz="3400" dirty="0"/>
            </a:br>
            <a:r>
              <a:rPr lang="en-US" sz="3400" dirty="0" err="1"/>
              <a:t>Löpande</a:t>
            </a:r>
            <a:r>
              <a:rPr lang="en-US" sz="3400" dirty="0"/>
              <a:t> </a:t>
            </a:r>
            <a:r>
              <a:rPr lang="en-US" sz="3400" dirty="0" err="1"/>
              <a:t>uppdatering</a:t>
            </a:r>
            <a:r>
              <a:rPr lang="en-US" sz="3400" dirty="0"/>
              <a:t> </a:t>
            </a:r>
            <a:r>
              <a:rPr lang="en-US" sz="3400" dirty="0" err="1"/>
              <a:t>av</a:t>
            </a:r>
            <a:r>
              <a:rPr lang="en-US" sz="3400" dirty="0"/>
              <a:t> </a:t>
            </a:r>
            <a:r>
              <a:rPr lang="en-US" sz="3400" dirty="0" err="1"/>
              <a:t>underhållsplanen</a:t>
            </a:r>
            <a:r>
              <a:rPr lang="en-US" sz="3400" dirty="0"/>
              <a:t>.</a:t>
            </a:r>
            <a:br>
              <a:rPr lang="en-US" sz="3400" dirty="0"/>
            </a:br>
            <a:r>
              <a:rPr lang="en-US" sz="3400" dirty="0" err="1"/>
              <a:t>Genomföra</a:t>
            </a:r>
            <a:r>
              <a:rPr lang="en-US" sz="3400" dirty="0"/>
              <a:t> </a:t>
            </a:r>
            <a:r>
              <a:rPr lang="en-US" sz="3400" dirty="0" err="1"/>
              <a:t>nyckelaktiviteter</a:t>
            </a:r>
            <a:r>
              <a:rPr lang="en-US" sz="3400" dirty="0"/>
              <a:t> </a:t>
            </a:r>
            <a:r>
              <a:rPr lang="en-US" sz="3400" dirty="0" err="1"/>
              <a:t>enligt</a:t>
            </a:r>
            <a:r>
              <a:rPr lang="en-US" sz="3400" dirty="0"/>
              <a:t> BRF ÖP:s </a:t>
            </a:r>
            <a:r>
              <a:rPr lang="en-US" sz="3400" dirty="0" err="1"/>
              <a:t>årscykel</a:t>
            </a:r>
            <a:r>
              <a:rPr lang="en-US" sz="3400" dirty="0"/>
              <a:t>.</a:t>
            </a:r>
            <a:br>
              <a:rPr lang="en-US" sz="3400" dirty="0"/>
            </a:br>
            <a:r>
              <a:rPr lang="en-US" sz="3400" dirty="0" err="1"/>
              <a:t>Förbereda</a:t>
            </a:r>
            <a:r>
              <a:rPr lang="en-US" sz="3400" dirty="0"/>
              <a:t>, </a:t>
            </a:r>
            <a:r>
              <a:rPr lang="en-US" sz="3400" dirty="0" err="1"/>
              <a:t>genomföra</a:t>
            </a:r>
            <a:r>
              <a:rPr lang="en-US" sz="3400" dirty="0"/>
              <a:t> </a:t>
            </a:r>
            <a:r>
              <a:rPr lang="en-US" sz="3400" dirty="0" err="1"/>
              <a:t>och</a:t>
            </a:r>
            <a:r>
              <a:rPr lang="en-US" sz="3400" dirty="0"/>
              <a:t> </a:t>
            </a:r>
            <a:r>
              <a:rPr lang="en-US" sz="3400" dirty="0" err="1"/>
              <a:t>utvärdera</a:t>
            </a:r>
            <a:r>
              <a:rPr lang="en-US" sz="3400" dirty="0"/>
              <a:t> </a:t>
            </a:r>
            <a:r>
              <a:rPr lang="en-US" sz="3400" dirty="0" err="1"/>
              <a:t>styrelsearbetet</a:t>
            </a:r>
            <a:r>
              <a:rPr lang="en-US" sz="3400" dirty="0"/>
              <a:t>. </a:t>
            </a:r>
            <a:br>
              <a:rPr lang="en-US" sz="3400" dirty="0"/>
            </a:br>
            <a:r>
              <a:rPr lang="en-US" sz="3400" dirty="0" err="1"/>
              <a:t>Ansvarar</a:t>
            </a:r>
            <a:r>
              <a:rPr lang="en-US" sz="3400" dirty="0"/>
              <a:t> </a:t>
            </a:r>
            <a:r>
              <a:rPr lang="en-US" sz="3400" dirty="0" err="1"/>
              <a:t>för</a:t>
            </a:r>
            <a:r>
              <a:rPr lang="en-US" sz="3400" dirty="0"/>
              <a:t> </a:t>
            </a:r>
            <a:r>
              <a:rPr lang="en-US" sz="3400" dirty="0" err="1"/>
              <a:t>att</a:t>
            </a:r>
            <a:r>
              <a:rPr lang="en-US" sz="3400" dirty="0"/>
              <a:t> </a:t>
            </a:r>
            <a:r>
              <a:rPr lang="en-US" sz="3400" dirty="0" err="1"/>
              <a:t>dokument</a:t>
            </a:r>
            <a:r>
              <a:rPr lang="en-US" sz="3400" dirty="0"/>
              <a:t> </a:t>
            </a:r>
            <a:r>
              <a:rPr lang="en-US" sz="3400" dirty="0" err="1"/>
              <a:t>läggs</a:t>
            </a:r>
            <a:r>
              <a:rPr lang="en-US" sz="3400" dirty="0"/>
              <a:t> </a:t>
            </a:r>
            <a:r>
              <a:rPr lang="en-US" sz="3400" dirty="0" err="1"/>
              <a:t>upp</a:t>
            </a:r>
            <a:r>
              <a:rPr lang="en-US" sz="3400" dirty="0"/>
              <a:t> </a:t>
            </a:r>
            <a:r>
              <a:rPr lang="en-US" sz="3400" dirty="0" err="1"/>
              <a:t>på</a:t>
            </a:r>
            <a:r>
              <a:rPr lang="en-US" sz="3400" dirty="0"/>
              <a:t> HSB </a:t>
            </a:r>
            <a:r>
              <a:rPr lang="en-US" sz="3400" dirty="0" err="1"/>
              <a:t>portalen</a:t>
            </a:r>
            <a:r>
              <a:rPr lang="en-US" sz="3400" dirty="0"/>
              <a:t>.</a:t>
            </a:r>
            <a:br>
              <a:rPr lang="en-US" sz="3400" dirty="0"/>
            </a:br>
            <a:r>
              <a:rPr lang="en-US" sz="3400" dirty="0" err="1"/>
              <a:t>Samtliga</a:t>
            </a:r>
            <a:r>
              <a:rPr lang="en-US" sz="3400" dirty="0"/>
              <a:t> </a:t>
            </a:r>
            <a:r>
              <a:rPr lang="en-US" sz="3400" dirty="0" err="1"/>
              <a:t>styrelseledamöter</a:t>
            </a:r>
            <a:r>
              <a:rPr lang="en-US" sz="3400" dirty="0"/>
              <a:t> </a:t>
            </a:r>
            <a:r>
              <a:rPr lang="en-US" sz="3400" dirty="0" err="1"/>
              <a:t>justerar</a:t>
            </a:r>
            <a:r>
              <a:rPr lang="en-US" sz="3400" dirty="0"/>
              <a:t> </a:t>
            </a:r>
            <a:r>
              <a:rPr lang="en-US" sz="3400" dirty="0" err="1"/>
              <a:t>mötesprotokollen</a:t>
            </a:r>
            <a:endParaRPr lang="en-US" sz="3400" dirty="0"/>
          </a:p>
        </p:txBody>
      </p:sp>
    </p:spTree>
    <p:extLst>
      <p:ext uri="{BB962C8B-B14F-4D97-AF65-F5344CB8AC3E}">
        <p14:creationId xmlns:p14="http://schemas.microsoft.com/office/powerpoint/2010/main" val="2569830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err="1"/>
              <a:t>Arbetsbeskrivning</a:t>
            </a:r>
            <a:r>
              <a:rPr lang="en-US" sz="2400" b="1" dirty="0"/>
              <a:t> </a:t>
            </a:r>
            <a:r>
              <a:rPr lang="en-US" sz="2400" b="1" dirty="0" err="1"/>
              <a:t>och</a:t>
            </a:r>
            <a:r>
              <a:rPr lang="en-US" sz="2400" b="1" dirty="0"/>
              <a:t> </a:t>
            </a:r>
            <a:r>
              <a:rPr lang="en-US" sz="2400" b="1" dirty="0" err="1"/>
              <a:t>mandat</a:t>
            </a:r>
            <a:r>
              <a:rPr lang="en-US" sz="2400" b="1" dirty="0"/>
              <a:t> till</a:t>
            </a:r>
            <a:r>
              <a:rPr lang="en-US" sz="2400" dirty="0"/>
              <a:t/>
            </a:r>
            <a:br>
              <a:rPr lang="en-US" sz="2400" dirty="0"/>
            </a:br>
            <a:r>
              <a:rPr lang="en-US" sz="2400" dirty="0" err="1"/>
              <a:t>Revisor</a:t>
            </a:r>
            <a:r>
              <a:rPr lang="en-US" sz="2400" dirty="0"/>
              <a:t>:</a:t>
            </a:r>
            <a:br>
              <a:rPr lang="en-US" sz="2400" dirty="0"/>
            </a:br>
            <a:r>
              <a:rPr lang="en-US" sz="2400" dirty="0" err="1"/>
              <a:t>Löpande</a:t>
            </a:r>
            <a:r>
              <a:rPr lang="en-US" sz="2400" dirty="0"/>
              <a:t> </a:t>
            </a:r>
            <a:r>
              <a:rPr lang="en-US" sz="2400" dirty="0" err="1"/>
              <a:t>utvärdera</a:t>
            </a:r>
            <a:r>
              <a:rPr lang="en-US" sz="2400" dirty="0"/>
              <a:t> </a:t>
            </a:r>
            <a:r>
              <a:rPr lang="en-US" sz="2400" dirty="0" err="1"/>
              <a:t>styrelsens</a:t>
            </a:r>
            <a:r>
              <a:rPr lang="en-US" sz="2400" dirty="0"/>
              <a:t> </a:t>
            </a:r>
            <a:r>
              <a:rPr lang="en-US" sz="2400" dirty="0" err="1"/>
              <a:t>arbete</a:t>
            </a:r>
            <a:r>
              <a:rPr lang="en-US" sz="2400" dirty="0"/>
              <a:t>; </a:t>
            </a:r>
            <a:r>
              <a:rPr lang="en-US" sz="2400" dirty="0" err="1"/>
              <a:t>planering</a:t>
            </a:r>
            <a:r>
              <a:rPr lang="en-US" sz="2400" dirty="0"/>
              <a:t>, </a:t>
            </a:r>
            <a:r>
              <a:rPr lang="en-US" sz="2400" dirty="0" err="1"/>
              <a:t>genomförande</a:t>
            </a:r>
            <a:r>
              <a:rPr lang="en-US" sz="2400" dirty="0"/>
              <a:t> </a:t>
            </a:r>
            <a:r>
              <a:rPr lang="en-US" sz="2400" dirty="0" err="1"/>
              <a:t>och</a:t>
            </a:r>
            <a:r>
              <a:rPr lang="en-US" sz="2400" dirty="0"/>
              <a:t> </a:t>
            </a:r>
            <a:r>
              <a:rPr lang="en-US" sz="2400" dirty="0" err="1"/>
              <a:t>utvärdering</a:t>
            </a:r>
            <a:r>
              <a:rPr lang="en-US" sz="2400" dirty="0"/>
              <a:t>.</a:t>
            </a:r>
            <a:br>
              <a:rPr lang="en-US" sz="2400" dirty="0"/>
            </a:br>
            <a:r>
              <a:rPr lang="en-US" sz="2400" dirty="0"/>
              <a:t>Ska delta vid </a:t>
            </a:r>
            <a:r>
              <a:rPr lang="en-US" sz="2400" dirty="0" err="1"/>
              <a:t>två</a:t>
            </a:r>
            <a:r>
              <a:rPr lang="en-US" sz="2400" dirty="0"/>
              <a:t> </a:t>
            </a:r>
            <a:r>
              <a:rPr lang="en-US" sz="2400" dirty="0" err="1"/>
              <a:t>ordinarie</a:t>
            </a:r>
            <a:r>
              <a:rPr lang="en-US" sz="2400" dirty="0"/>
              <a:t> </a:t>
            </a:r>
            <a:r>
              <a:rPr lang="en-US" sz="2400" dirty="0" err="1"/>
              <a:t>styrelsemöten</a:t>
            </a:r>
            <a:r>
              <a:rPr lang="en-US" sz="2400" dirty="0"/>
              <a:t> per </a:t>
            </a:r>
            <a:r>
              <a:rPr lang="en-US" sz="2400" dirty="0" err="1"/>
              <a:t>år</a:t>
            </a:r>
            <a:r>
              <a:rPr lang="en-US" sz="2400" dirty="0"/>
              <a:t> </a:t>
            </a:r>
            <a:r>
              <a:rPr lang="en-US" sz="2400" dirty="0" err="1"/>
              <a:t>samt</a:t>
            </a:r>
            <a:r>
              <a:rPr lang="en-US" sz="2400" dirty="0"/>
              <a:t> vid </a:t>
            </a:r>
            <a:r>
              <a:rPr lang="en-US" sz="2400" dirty="0" err="1"/>
              <a:t>budgetmötet</a:t>
            </a:r>
            <a:r>
              <a:rPr lang="en-US" sz="2400" dirty="0"/>
              <a:t>. </a:t>
            </a:r>
            <a:r>
              <a:rPr lang="en-US" sz="2400" dirty="0" err="1"/>
              <a:t>Samarbetar</a:t>
            </a:r>
            <a:r>
              <a:rPr lang="en-US" sz="2400" dirty="0"/>
              <a:t> med </a:t>
            </a:r>
            <a:r>
              <a:rPr lang="en-US" sz="2400" dirty="0" err="1"/>
              <a:t>av</a:t>
            </a:r>
            <a:r>
              <a:rPr lang="en-US" sz="2400" dirty="0"/>
              <a:t> </a:t>
            </a:r>
            <a:r>
              <a:rPr lang="en-US" sz="2400" dirty="0" err="1"/>
              <a:t>föreningsstämman</a:t>
            </a:r>
            <a:r>
              <a:rPr lang="en-US" sz="2400" dirty="0"/>
              <a:t> </a:t>
            </a:r>
            <a:r>
              <a:rPr lang="en-US" sz="2400" dirty="0" err="1"/>
              <a:t>utsedd</a:t>
            </a:r>
            <a:r>
              <a:rPr lang="en-US" sz="2400" dirty="0"/>
              <a:t> </a:t>
            </a:r>
            <a:r>
              <a:rPr lang="en-US" sz="2400" dirty="0" err="1"/>
              <a:t>revisor</a:t>
            </a:r>
            <a:r>
              <a:rPr lang="en-US" sz="2400" dirty="0"/>
              <a:t>.</a:t>
            </a:r>
          </a:p>
        </p:txBody>
      </p:sp>
    </p:spTree>
    <p:extLst>
      <p:ext uri="{BB962C8B-B14F-4D97-AF65-F5344CB8AC3E}">
        <p14:creationId xmlns:p14="http://schemas.microsoft.com/office/powerpoint/2010/main" val="3028884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err="1"/>
              <a:t>Genomgång</a:t>
            </a:r>
            <a:r>
              <a:rPr lang="en-US" sz="4000" dirty="0"/>
              <a:t> </a:t>
            </a:r>
            <a:r>
              <a:rPr lang="en-US" sz="4000" dirty="0" err="1"/>
              <a:t>av</a:t>
            </a:r>
            <a:r>
              <a:rPr lang="en-US" sz="4000" dirty="0"/>
              <a:t> </a:t>
            </a:r>
            <a:r>
              <a:rPr lang="en-US" sz="4000" dirty="0" err="1"/>
              <a:t>revisorernas</a:t>
            </a:r>
            <a:r>
              <a:rPr lang="en-US" sz="4000" dirty="0"/>
              <a:t> </a:t>
            </a:r>
            <a:r>
              <a:rPr lang="en-US" sz="4000" dirty="0" err="1"/>
              <a:t>berättelse</a:t>
            </a:r>
            <a:endParaRPr lang="en-US" sz="4000" dirty="0"/>
          </a:p>
        </p:txBody>
      </p:sp>
    </p:spTree>
    <p:extLst>
      <p:ext uri="{BB962C8B-B14F-4D97-AF65-F5344CB8AC3E}">
        <p14:creationId xmlns:p14="http://schemas.microsoft.com/office/powerpoint/2010/main" val="1294350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744" y="168333"/>
            <a:ext cx="10515600" cy="1325563"/>
          </a:xfrm>
        </p:spPr>
        <p:txBody>
          <a:bodyPr/>
          <a:lstStyle/>
          <a:p>
            <a:pPr algn="ctr"/>
            <a:r>
              <a:rPr lang="en-US" dirty="0" err="1"/>
              <a:t>Föreningsstämmans</a:t>
            </a:r>
            <a:r>
              <a:rPr lang="en-US" dirty="0"/>
              <a:t> </a:t>
            </a:r>
            <a:r>
              <a:rPr lang="en-US" dirty="0" err="1"/>
              <a:t>öppnande</a:t>
            </a:r>
            <a:endParaRPr lang="en-US" dirty="0"/>
          </a:p>
        </p:txBody>
      </p:sp>
      <p:sp>
        <p:nvSpPr>
          <p:cNvPr id="3" name="Content Placeholder 2"/>
          <p:cNvSpPr>
            <a:spLocks noGrp="1"/>
          </p:cNvSpPr>
          <p:nvPr>
            <p:ph idx="1"/>
          </p:nvPr>
        </p:nvSpPr>
        <p:spPr/>
        <p:txBody>
          <a:bodyPr/>
          <a:lstStyle/>
          <a:p>
            <a:pPr algn="ctr"/>
            <a:endParaRPr lang="sv-SE" dirty="0"/>
          </a:p>
          <a:p>
            <a:pPr algn="ctr"/>
            <a:endParaRPr lang="en-US" dirty="0"/>
          </a:p>
          <a:p>
            <a:pPr algn="ctr"/>
            <a:endParaRPr lang="sv-SE" dirty="0"/>
          </a:p>
          <a:p>
            <a:pPr algn="ctr"/>
            <a:endParaRPr lang="en-US" dirty="0"/>
          </a:p>
          <a:p>
            <a:endParaRPr lang="en-US" dirty="0"/>
          </a:p>
        </p:txBody>
      </p:sp>
      <p:sp>
        <p:nvSpPr>
          <p:cNvPr id="6" name="TextBox 5"/>
          <p:cNvSpPr txBox="1"/>
          <p:nvPr/>
        </p:nvSpPr>
        <p:spPr>
          <a:xfrm>
            <a:off x="2615184" y="6095873"/>
            <a:ext cx="8852103" cy="707886"/>
          </a:xfrm>
          <a:prstGeom prst="rect">
            <a:avLst/>
          </a:prstGeom>
          <a:noFill/>
        </p:spPr>
        <p:txBody>
          <a:bodyPr wrap="none" rtlCol="0">
            <a:spAutoFit/>
          </a:bodyPr>
          <a:lstStyle/>
          <a:p>
            <a:r>
              <a:rPr lang="sv-SE" sz="4000" dirty="0"/>
              <a:t>Välkomna hälsar styrelsen på Östraporten</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225395" y="1451037"/>
            <a:ext cx="7583424" cy="4398264"/>
          </a:xfrm>
          <a:prstGeom prst="rect">
            <a:avLst/>
          </a:prstGeom>
        </p:spPr>
      </p:pic>
      <p:sp>
        <p:nvSpPr>
          <p:cNvPr id="7" name="Oval 6"/>
          <p:cNvSpPr/>
          <p:nvPr/>
        </p:nvSpPr>
        <p:spPr>
          <a:xfrm>
            <a:off x="2295144" y="2459736"/>
            <a:ext cx="123444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Svante</a:t>
            </a:r>
            <a:endParaRPr lang="en-US" dirty="0"/>
          </a:p>
        </p:txBody>
      </p:sp>
      <p:sp>
        <p:nvSpPr>
          <p:cNvPr id="9" name="Isosceles Triangle 8"/>
          <p:cNvSpPr/>
          <p:nvPr/>
        </p:nvSpPr>
        <p:spPr>
          <a:xfrm>
            <a:off x="2354402" y="3356056"/>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2295144" y="4240471"/>
            <a:ext cx="457200" cy="4163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2980766" y="4229614"/>
            <a:ext cx="457200" cy="4163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54402" y="3752565"/>
            <a:ext cx="106070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630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Kvartalsrapport</a:t>
            </a:r>
            <a:r>
              <a:rPr lang="en-US" dirty="0"/>
              <a:t> </a:t>
            </a:r>
            <a:r>
              <a:rPr lang="en-US" dirty="0" err="1"/>
              <a:t>innevarande</a:t>
            </a:r>
            <a:r>
              <a:rPr lang="en-US" dirty="0"/>
              <a:t> </a:t>
            </a:r>
            <a:r>
              <a:rPr lang="en-US" dirty="0" err="1"/>
              <a:t>år</a:t>
            </a:r>
            <a:r>
              <a:rPr lang="en-US" dirty="0"/>
              <a:t> (</a:t>
            </a:r>
            <a:r>
              <a:rPr lang="en-US" dirty="0" err="1"/>
              <a:t>jan</a:t>
            </a:r>
            <a:r>
              <a:rPr lang="en-US" dirty="0"/>
              <a:t> – mar 2019) </a:t>
            </a:r>
            <a:r>
              <a:rPr lang="en-US" dirty="0" err="1"/>
              <a:t>samt</a:t>
            </a:r>
            <a:r>
              <a:rPr lang="en-US" dirty="0"/>
              <a:t> </a:t>
            </a:r>
            <a:r>
              <a:rPr lang="en-US" dirty="0" err="1"/>
              <a:t>årsbudget</a:t>
            </a:r>
            <a:r>
              <a:rPr lang="en-US" dirty="0"/>
              <a:t/>
            </a:r>
            <a:br>
              <a:rPr lang="en-US" dirty="0"/>
            </a:br>
            <a:endParaRPr lang="en-US" dirty="0"/>
          </a:p>
        </p:txBody>
      </p:sp>
      <p:graphicFrame>
        <p:nvGraphicFramePr>
          <p:cNvPr id="7" name="Object 4">
            <a:extLst>
              <a:ext uri="{FF2B5EF4-FFF2-40B4-BE49-F238E27FC236}">
                <a16:creationId xmlns:a16="http://schemas.microsoft.com/office/drawing/2014/main" xmlns="" id="{6F90D84E-3938-0A46-BD6C-524CB06DE834}"/>
              </a:ext>
            </a:extLst>
          </p:cNvPr>
          <p:cNvGraphicFramePr>
            <a:graphicFrameLocks noGrp="1" noChangeAspect="1"/>
          </p:cNvGraphicFramePr>
          <p:nvPr>
            <p:ph idx="1"/>
            <p:extLst>
              <p:ext uri="{D42A27DB-BD31-4B8C-83A1-F6EECF244321}">
                <p14:modId xmlns:p14="http://schemas.microsoft.com/office/powerpoint/2010/main" val="4013389573"/>
              </p:ext>
            </p:extLst>
          </p:nvPr>
        </p:nvGraphicFramePr>
        <p:xfrm>
          <a:off x="369080" y="2457449"/>
          <a:ext cx="13755566" cy="1943100"/>
        </p:xfrm>
        <a:graphic>
          <a:graphicData uri="http://schemas.openxmlformats.org/presentationml/2006/ole">
            <mc:AlternateContent xmlns:mc="http://schemas.openxmlformats.org/markup-compatibility/2006">
              <mc:Choice xmlns:v="urn:schemas-microsoft-com:vml" Requires="v">
                <p:oleObj spid="_x0000_s5144" name="Document" r:id="rId3" imgW="6102584" imgH="861412" progId="Word.Document.12">
                  <p:embed/>
                </p:oleObj>
              </mc:Choice>
              <mc:Fallback>
                <p:oleObj name="Document" r:id="rId3" imgW="6102584" imgH="861412" progId="Word.Document.12">
                  <p:embed/>
                  <p:pic>
                    <p:nvPicPr>
                      <p:cNvPr id="0" name=""/>
                      <p:cNvPicPr/>
                      <p:nvPr/>
                    </p:nvPicPr>
                    <p:blipFill>
                      <a:blip r:embed="rId4"/>
                      <a:stretch>
                        <a:fillRect/>
                      </a:stretch>
                    </p:blipFill>
                    <p:spPr>
                      <a:xfrm>
                        <a:off x="369080" y="2457449"/>
                        <a:ext cx="13755566" cy="1943100"/>
                      </a:xfrm>
                      <a:prstGeom prst="rect">
                        <a:avLst/>
                      </a:prstGeom>
                    </p:spPr>
                  </p:pic>
                </p:oleObj>
              </mc:Fallback>
            </mc:AlternateContent>
          </a:graphicData>
        </a:graphic>
      </p:graphicFrame>
      <p:sp>
        <p:nvSpPr>
          <p:cNvPr id="4" name="TextBox 3"/>
          <p:cNvSpPr txBox="1"/>
          <p:nvPr/>
        </p:nvSpPr>
        <p:spPr>
          <a:xfrm>
            <a:off x="6611112" y="3198167"/>
            <a:ext cx="1271502" cy="461665"/>
          </a:xfrm>
          <a:prstGeom prst="rect">
            <a:avLst/>
          </a:prstGeom>
          <a:noFill/>
        </p:spPr>
        <p:txBody>
          <a:bodyPr wrap="none" rtlCol="0">
            <a:spAutoFit/>
          </a:bodyPr>
          <a:lstStyle/>
          <a:p>
            <a:r>
              <a:rPr lang="sv-SE" sz="2400" dirty="0" smtClean="0"/>
              <a:t>+472160</a:t>
            </a:r>
            <a:endParaRPr lang="en-US" sz="2400" dirty="0"/>
          </a:p>
        </p:txBody>
      </p:sp>
      <p:sp>
        <p:nvSpPr>
          <p:cNvPr id="5" name="TextBox 4"/>
          <p:cNvSpPr txBox="1"/>
          <p:nvPr/>
        </p:nvSpPr>
        <p:spPr>
          <a:xfrm>
            <a:off x="4416552" y="5486400"/>
            <a:ext cx="184731" cy="369332"/>
          </a:xfrm>
          <a:prstGeom prst="rect">
            <a:avLst/>
          </a:prstGeom>
          <a:noFill/>
        </p:spPr>
        <p:txBody>
          <a:bodyPr wrap="none" rtlCol="0">
            <a:spAutoFit/>
          </a:bodyPr>
          <a:lstStyle/>
          <a:p>
            <a:endParaRPr lang="en-US" dirty="0"/>
          </a:p>
        </p:txBody>
      </p:sp>
      <p:sp>
        <p:nvSpPr>
          <p:cNvPr id="6" name="Rectangle 5"/>
          <p:cNvSpPr/>
          <p:nvPr/>
        </p:nvSpPr>
        <p:spPr>
          <a:xfrm>
            <a:off x="9298189" y="3167389"/>
            <a:ext cx="2893421" cy="523220"/>
          </a:xfrm>
          <a:prstGeom prst="rect">
            <a:avLst/>
          </a:prstGeom>
        </p:spPr>
        <p:txBody>
          <a:bodyPr wrap="none">
            <a:spAutoFit/>
          </a:bodyPr>
          <a:lstStyle/>
          <a:p>
            <a:r>
              <a:rPr lang="sv-SE" sz="2800" dirty="0"/>
              <a:t>+</a:t>
            </a:r>
            <a:r>
              <a:rPr lang="sv-SE" sz="2800" dirty="0" smtClean="0"/>
              <a:t>80278 (</a:t>
            </a:r>
            <a:r>
              <a:rPr lang="sv-SE" sz="1600" dirty="0" smtClean="0"/>
              <a:t>bedömt 12 maj </a:t>
            </a:r>
            <a:r>
              <a:rPr lang="sv-SE" sz="2800" dirty="0" smtClean="0"/>
              <a:t>)</a:t>
            </a:r>
            <a:endParaRPr lang="en-US" sz="2800" dirty="0"/>
          </a:p>
        </p:txBody>
      </p:sp>
    </p:spTree>
    <p:extLst>
      <p:ext uri="{BB962C8B-B14F-4D97-AF65-F5344CB8AC3E}">
        <p14:creationId xmlns:p14="http://schemas.microsoft.com/office/powerpoint/2010/main" val="2726787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a:t>Beslut</a:t>
            </a:r>
            <a:r>
              <a:rPr lang="en-US" dirty="0"/>
              <a:t> om </a:t>
            </a:r>
            <a:r>
              <a:rPr lang="en-US" dirty="0" err="1"/>
              <a:t>fastställande</a:t>
            </a:r>
            <a:r>
              <a:rPr lang="en-US" dirty="0"/>
              <a:t> </a:t>
            </a:r>
            <a:r>
              <a:rPr lang="en-US" dirty="0" err="1"/>
              <a:t>av</a:t>
            </a:r>
            <a:r>
              <a:rPr lang="en-US" dirty="0"/>
              <a:t> </a:t>
            </a:r>
            <a:r>
              <a:rPr lang="en-US" dirty="0" err="1"/>
              <a:t>resultaträkning</a:t>
            </a:r>
            <a:r>
              <a:rPr lang="en-US" dirty="0"/>
              <a:t> </a:t>
            </a:r>
            <a:r>
              <a:rPr lang="en-US" dirty="0" err="1"/>
              <a:t>och</a:t>
            </a:r>
            <a:r>
              <a:rPr lang="en-US" dirty="0"/>
              <a:t> </a:t>
            </a:r>
            <a:r>
              <a:rPr lang="en-US" dirty="0" err="1"/>
              <a:t>balansräkning</a:t>
            </a:r>
            <a:endParaRPr lang="en-US" dirty="0"/>
          </a:p>
        </p:txBody>
      </p:sp>
      <p:sp>
        <p:nvSpPr>
          <p:cNvPr id="3" name="Content Placeholder 2"/>
          <p:cNvSpPr>
            <a:spLocks noGrp="1"/>
          </p:cNvSpPr>
          <p:nvPr>
            <p:ph idx="1"/>
          </p:nvPr>
        </p:nvSpPr>
        <p:spPr/>
        <p:txBody>
          <a:bodyPr/>
          <a:lstStyle/>
          <a:p>
            <a:r>
              <a:rPr lang="en-US" dirty="0" err="1"/>
              <a:t>Noter</a:t>
            </a:r>
            <a:r>
              <a:rPr lang="en-US" dirty="0"/>
              <a:t> vi </a:t>
            </a:r>
            <a:r>
              <a:rPr lang="en-US" dirty="0" err="1"/>
              <a:t>tänker</a:t>
            </a:r>
            <a:r>
              <a:rPr lang="en-US" dirty="0"/>
              <a:t> ta </a:t>
            </a:r>
            <a:r>
              <a:rPr lang="en-US" dirty="0" err="1"/>
              <a:t>upp</a:t>
            </a:r>
            <a:endParaRPr lang="en-US" dirty="0"/>
          </a:p>
          <a:p>
            <a:pPr lvl="1"/>
            <a:r>
              <a:rPr lang="en-US" dirty="0"/>
              <a:t>Not 4, </a:t>
            </a:r>
            <a:r>
              <a:rPr lang="en-US" dirty="0" err="1"/>
              <a:t>sidan</a:t>
            </a:r>
            <a:r>
              <a:rPr lang="en-US" dirty="0"/>
              <a:t> 13</a:t>
            </a:r>
          </a:p>
          <a:p>
            <a:pPr lvl="1"/>
            <a:r>
              <a:rPr lang="en-US" dirty="0"/>
              <a:t>Not 5, </a:t>
            </a:r>
            <a:r>
              <a:rPr lang="en-US" dirty="0" err="1"/>
              <a:t>sidan</a:t>
            </a:r>
            <a:r>
              <a:rPr lang="en-US" dirty="0"/>
              <a:t> 13</a:t>
            </a:r>
          </a:p>
          <a:p>
            <a:pPr lvl="1"/>
            <a:r>
              <a:rPr lang="en-US" dirty="0"/>
              <a:t>Not 6, </a:t>
            </a:r>
            <a:r>
              <a:rPr lang="en-US" dirty="0" err="1"/>
              <a:t>sidan</a:t>
            </a:r>
            <a:r>
              <a:rPr lang="en-US" dirty="0"/>
              <a:t> 13</a:t>
            </a:r>
          </a:p>
        </p:txBody>
      </p:sp>
    </p:spTree>
    <p:extLst>
      <p:ext uri="{BB962C8B-B14F-4D97-AF65-F5344CB8AC3E}">
        <p14:creationId xmlns:p14="http://schemas.microsoft.com/office/powerpoint/2010/main" val="1511871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Not 4 2018 jämnfört 2017</a:t>
            </a:r>
            <a:endParaRPr lang="en-US" dirty="0"/>
          </a:p>
        </p:txBody>
      </p:sp>
      <p:pic>
        <p:nvPicPr>
          <p:cNvPr id="4" name="Content Placeholder 3"/>
          <p:cNvPicPr>
            <a:picLocks noGrp="1" noChangeAspect="1"/>
          </p:cNvPicPr>
          <p:nvPr>
            <p:ph idx="1"/>
          </p:nvPr>
        </p:nvPicPr>
        <p:blipFill>
          <a:blip r:embed="rId2"/>
          <a:stretch>
            <a:fillRect/>
          </a:stretch>
        </p:blipFill>
        <p:spPr>
          <a:xfrm>
            <a:off x="838200" y="2967888"/>
            <a:ext cx="10515600" cy="2066811"/>
          </a:xfrm>
          <a:prstGeom prst="rect">
            <a:avLst/>
          </a:prstGeom>
        </p:spPr>
      </p:pic>
      <p:sp>
        <p:nvSpPr>
          <p:cNvPr id="3" name="TextBox 2"/>
          <p:cNvSpPr txBox="1"/>
          <p:nvPr/>
        </p:nvSpPr>
        <p:spPr>
          <a:xfrm>
            <a:off x="8750808" y="2598556"/>
            <a:ext cx="2020105" cy="369332"/>
          </a:xfrm>
          <a:prstGeom prst="rect">
            <a:avLst/>
          </a:prstGeom>
          <a:noFill/>
        </p:spPr>
        <p:txBody>
          <a:bodyPr wrap="none" rtlCol="0">
            <a:spAutoFit/>
          </a:bodyPr>
          <a:lstStyle/>
          <a:p>
            <a:r>
              <a:rPr lang="sv-SE" dirty="0" smtClean="0"/>
              <a:t>2018                 2017</a:t>
            </a:r>
            <a:endParaRPr lang="en-US" dirty="0"/>
          </a:p>
        </p:txBody>
      </p:sp>
    </p:spTree>
    <p:extLst>
      <p:ext uri="{BB962C8B-B14F-4D97-AF65-F5344CB8AC3E}">
        <p14:creationId xmlns:p14="http://schemas.microsoft.com/office/powerpoint/2010/main" val="2006888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Not 5 2018 jämnfört 2017</a:t>
            </a:r>
            <a:endParaRPr lang="en-US" dirty="0"/>
          </a:p>
        </p:txBody>
      </p:sp>
      <p:pic>
        <p:nvPicPr>
          <p:cNvPr id="4" name="Content Placeholder 3"/>
          <p:cNvPicPr>
            <a:picLocks noGrp="1" noChangeAspect="1"/>
          </p:cNvPicPr>
          <p:nvPr>
            <p:ph idx="1"/>
          </p:nvPr>
        </p:nvPicPr>
        <p:blipFill>
          <a:blip r:embed="rId2"/>
          <a:stretch>
            <a:fillRect/>
          </a:stretch>
        </p:blipFill>
        <p:spPr>
          <a:xfrm>
            <a:off x="838200" y="2624328"/>
            <a:ext cx="10515600" cy="3648455"/>
          </a:xfrm>
          <a:prstGeom prst="rect">
            <a:avLst/>
          </a:prstGeom>
        </p:spPr>
      </p:pic>
      <p:sp>
        <p:nvSpPr>
          <p:cNvPr id="5" name="TextBox 4"/>
          <p:cNvSpPr txBox="1"/>
          <p:nvPr/>
        </p:nvSpPr>
        <p:spPr>
          <a:xfrm>
            <a:off x="8750808" y="2598556"/>
            <a:ext cx="2020105" cy="369332"/>
          </a:xfrm>
          <a:prstGeom prst="rect">
            <a:avLst/>
          </a:prstGeom>
          <a:noFill/>
        </p:spPr>
        <p:txBody>
          <a:bodyPr wrap="none" rtlCol="0">
            <a:spAutoFit/>
          </a:bodyPr>
          <a:lstStyle/>
          <a:p>
            <a:r>
              <a:rPr lang="sv-SE" dirty="0" smtClean="0"/>
              <a:t>2018                 2017</a:t>
            </a:r>
            <a:endParaRPr lang="en-US" dirty="0"/>
          </a:p>
        </p:txBody>
      </p:sp>
    </p:spTree>
    <p:extLst>
      <p:ext uri="{BB962C8B-B14F-4D97-AF65-F5344CB8AC3E}">
        <p14:creationId xmlns:p14="http://schemas.microsoft.com/office/powerpoint/2010/main" val="4098382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13459" y="672084"/>
            <a:ext cx="9165079" cy="5513832"/>
          </a:xfrm>
          <a:prstGeom prst="rect">
            <a:avLst/>
          </a:prstGeom>
        </p:spPr>
      </p:pic>
      <p:sp>
        <p:nvSpPr>
          <p:cNvPr id="3" name="TextBox 2"/>
          <p:cNvSpPr txBox="1"/>
          <p:nvPr/>
        </p:nvSpPr>
        <p:spPr>
          <a:xfrm>
            <a:off x="8302752" y="618220"/>
            <a:ext cx="2020105" cy="369332"/>
          </a:xfrm>
          <a:prstGeom prst="rect">
            <a:avLst/>
          </a:prstGeom>
          <a:noFill/>
        </p:spPr>
        <p:txBody>
          <a:bodyPr wrap="none" rtlCol="0">
            <a:spAutoFit/>
          </a:bodyPr>
          <a:lstStyle/>
          <a:p>
            <a:r>
              <a:rPr lang="sv-SE" dirty="0" smtClean="0"/>
              <a:t>2018                 2017</a:t>
            </a:r>
            <a:endParaRPr lang="en-US" dirty="0"/>
          </a:p>
        </p:txBody>
      </p:sp>
      <p:sp>
        <p:nvSpPr>
          <p:cNvPr id="2" name="Rectangle 1"/>
          <p:cNvSpPr/>
          <p:nvPr/>
        </p:nvSpPr>
        <p:spPr>
          <a:xfrm>
            <a:off x="3484193" y="284464"/>
            <a:ext cx="2611805" cy="369332"/>
          </a:xfrm>
          <a:prstGeom prst="rect">
            <a:avLst/>
          </a:prstGeom>
        </p:spPr>
        <p:txBody>
          <a:bodyPr wrap="none">
            <a:spAutoFit/>
          </a:bodyPr>
          <a:lstStyle/>
          <a:p>
            <a:r>
              <a:rPr lang="sv-SE" dirty="0"/>
              <a:t>Not </a:t>
            </a:r>
            <a:r>
              <a:rPr lang="sv-SE" dirty="0" smtClean="0"/>
              <a:t>6 </a:t>
            </a:r>
            <a:r>
              <a:rPr lang="sv-SE" dirty="0"/>
              <a:t>2018 jämnfört 2017</a:t>
            </a:r>
            <a:endParaRPr lang="en-US" dirty="0"/>
          </a:p>
        </p:txBody>
      </p:sp>
    </p:spTree>
    <p:extLst>
      <p:ext uri="{BB962C8B-B14F-4D97-AF65-F5344CB8AC3E}">
        <p14:creationId xmlns:p14="http://schemas.microsoft.com/office/powerpoint/2010/main" val="2676379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930DD365-5303-8141-AF73-3F7BDEC7E4F3}"/>
              </a:ext>
            </a:extLst>
          </p:cNvPr>
          <p:cNvSpPr>
            <a:spLocks noGrp="1"/>
          </p:cNvSpPr>
          <p:nvPr>
            <p:ph idx="1"/>
          </p:nvPr>
        </p:nvSpPr>
        <p:spPr/>
        <p:txBody>
          <a:bodyPr>
            <a:normAutofit/>
          </a:bodyPr>
          <a:lstStyle/>
          <a:p>
            <a:r>
              <a:rPr lang="sv-SE" sz="4000" dirty="0"/>
              <a:t>Beslut i anledning av </a:t>
            </a:r>
            <a:r>
              <a:rPr lang="sv-SE" sz="4000" dirty="0" err="1"/>
              <a:t>bostadsrättsföreringens</a:t>
            </a:r>
            <a:r>
              <a:rPr lang="sv-SE" sz="4000" dirty="0"/>
              <a:t> vinst eller förlust enligt den fastställda balansräkningen</a:t>
            </a:r>
          </a:p>
        </p:txBody>
      </p:sp>
    </p:spTree>
    <p:extLst>
      <p:ext uri="{BB962C8B-B14F-4D97-AF65-F5344CB8AC3E}">
        <p14:creationId xmlns:p14="http://schemas.microsoft.com/office/powerpoint/2010/main" val="4225808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err="1"/>
              <a:t>Beslut</a:t>
            </a:r>
            <a:r>
              <a:rPr lang="en-US" sz="4000" dirty="0"/>
              <a:t> om </a:t>
            </a:r>
            <a:r>
              <a:rPr lang="en-US" sz="4000" dirty="0" err="1"/>
              <a:t>ansvarsfrihet</a:t>
            </a:r>
            <a:r>
              <a:rPr lang="en-US" sz="4000" dirty="0"/>
              <a:t> </a:t>
            </a:r>
            <a:r>
              <a:rPr lang="en-US" sz="4000" dirty="0" err="1"/>
              <a:t>för</a:t>
            </a:r>
            <a:r>
              <a:rPr lang="en-US" sz="4000" dirty="0"/>
              <a:t> </a:t>
            </a:r>
            <a:r>
              <a:rPr lang="en-US" sz="4000" dirty="0" err="1"/>
              <a:t>styrelsens</a:t>
            </a:r>
            <a:r>
              <a:rPr lang="en-US" sz="4000" dirty="0"/>
              <a:t> </a:t>
            </a:r>
            <a:r>
              <a:rPr lang="en-US" sz="4000" dirty="0" err="1"/>
              <a:t>ledamöter</a:t>
            </a:r>
            <a:endParaRPr lang="en-US" sz="4000" dirty="0"/>
          </a:p>
        </p:txBody>
      </p:sp>
    </p:spTree>
    <p:extLst>
      <p:ext uri="{BB962C8B-B14F-4D97-AF65-F5344CB8AC3E}">
        <p14:creationId xmlns:p14="http://schemas.microsoft.com/office/powerpoint/2010/main" val="1149421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xmlns="" id="{3CF931B6-F494-0540-9D66-44D5929F40D6}"/>
              </a:ext>
            </a:extLst>
          </p:cNvPr>
          <p:cNvSpPr>
            <a:spLocks noGrp="1"/>
          </p:cNvSpPr>
          <p:nvPr>
            <p:ph idx="1"/>
          </p:nvPr>
        </p:nvSpPr>
        <p:spPr/>
        <p:txBody>
          <a:bodyPr>
            <a:normAutofit/>
          </a:bodyPr>
          <a:lstStyle/>
          <a:p>
            <a:r>
              <a:rPr lang="sv-SE" sz="4000" dirty="0"/>
              <a:t>Beslut om arvoden och principer för andra ekonomiska ersättningar för styrelsens ledamöter, revisorer och andra förtroendevalda</a:t>
            </a:r>
          </a:p>
        </p:txBody>
      </p:sp>
    </p:spTree>
    <p:extLst>
      <p:ext uri="{BB962C8B-B14F-4D97-AF65-F5344CB8AC3E}">
        <p14:creationId xmlns:p14="http://schemas.microsoft.com/office/powerpoint/2010/main" val="486236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B5B38343-2F48-A541-A7D8-9B5E5C598F5E}"/>
              </a:ext>
            </a:extLst>
          </p:cNvPr>
          <p:cNvSpPr>
            <a:spLocks noGrp="1"/>
          </p:cNvSpPr>
          <p:nvPr>
            <p:ph type="title"/>
          </p:nvPr>
        </p:nvSpPr>
        <p:spPr/>
        <p:txBody>
          <a:bodyPr/>
          <a:lstStyle/>
          <a:p>
            <a:r>
              <a:rPr lang="sv-SE" dirty="0"/>
              <a:t>Förslag arvoden</a:t>
            </a:r>
          </a:p>
        </p:txBody>
      </p:sp>
      <p:sp>
        <p:nvSpPr>
          <p:cNvPr id="3" name="Platshållare för innehåll 2">
            <a:extLst>
              <a:ext uri="{FF2B5EF4-FFF2-40B4-BE49-F238E27FC236}">
                <a16:creationId xmlns:a16="http://schemas.microsoft.com/office/drawing/2014/main" xmlns="" id="{E4FB674D-8C09-C944-B920-AB13CAC759F5}"/>
              </a:ext>
            </a:extLst>
          </p:cNvPr>
          <p:cNvSpPr>
            <a:spLocks noGrp="1"/>
          </p:cNvSpPr>
          <p:nvPr>
            <p:ph idx="1"/>
          </p:nvPr>
        </p:nvSpPr>
        <p:spPr/>
        <p:txBody>
          <a:bodyPr>
            <a:normAutofit fontScale="92500"/>
          </a:bodyPr>
          <a:lstStyle/>
          <a:p>
            <a:r>
              <a:rPr lang="sv-SE" dirty="0"/>
              <a:t>Ordförande: 22 000 kr per år</a:t>
            </a:r>
          </a:p>
          <a:p>
            <a:r>
              <a:rPr lang="sv-SE" dirty="0"/>
              <a:t>Vice ordförande: 18 000 kr per år</a:t>
            </a:r>
          </a:p>
          <a:p>
            <a:r>
              <a:rPr lang="sv-SE" dirty="0"/>
              <a:t>Ledamot: 14 000 kr per år</a:t>
            </a:r>
          </a:p>
          <a:p>
            <a:r>
              <a:rPr lang="sv-SE" dirty="0"/>
              <a:t>Suppleant: 10 000 kr per år</a:t>
            </a:r>
          </a:p>
          <a:p>
            <a:r>
              <a:rPr lang="sv-SE" dirty="0"/>
              <a:t>Sekreterare: 1 000 kr per möte</a:t>
            </a:r>
          </a:p>
          <a:p>
            <a:r>
              <a:rPr lang="sv-SE" dirty="0"/>
              <a:t>Revisor: 5 000 kr per år</a:t>
            </a:r>
          </a:p>
          <a:p>
            <a:r>
              <a:rPr lang="sv-SE" dirty="0"/>
              <a:t>Kassör: 7 500 kr per år</a:t>
            </a:r>
          </a:p>
          <a:p>
            <a:pPr marL="0" indent="0">
              <a:buNone/>
            </a:pPr>
            <a:endParaRPr lang="sv-SE" dirty="0"/>
          </a:p>
          <a:p>
            <a:r>
              <a:rPr lang="sv-SE" dirty="0"/>
              <a:t>Styrelsens sammanträdesersättning: 200 kr per möte, gäller även kassör</a:t>
            </a:r>
          </a:p>
        </p:txBody>
      </p:sp>
    </p:spTree>
    <p:extLst>
      <p:ext uri="{BB962C8B-B14F-4D97-AF65-F5344CB8AC3E}">
        <p14:creationId xmlns:p14="http://schemas.microsoft.com/office/powerpoint/2010/main" val="2743967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3FF4787-627F-0442-A68F-73CDF5D3D82A}"/>
              </a:ext>
            </a:extLst>
          </p:cNvPr>
          <p:cNvSpPr>
            <a:spLocks noGrp="1"/>
          </p:cNvSpPr>
          <p:nvPr>
            <p:ph type="title"/>
          </p:nvPr>
        </p:nvSpPr>
        <p:spPr/>
        <p:txBody>
          <a:bodyPr/>
          <a:lstStyle/>
          <a:p>
            <a:r>
              <a:rPr lang="sv-SE" dirty="0"/>
              <a:t>Förslag arvoden fortsättning</a:t>
            </a:r>
          </a:p>
        </p:txBody>
      </p:sp>
      <p:sp>
        <p:nvSpPr>
          <p:cNvPr id="3" name="Platshållare för innehåll 2">
            <a:extLst>
              <a:ext uri="{FF2B5EF4-FFF2-40B4-BE49-F238E27FC236}">
                <a16:creationId xmlns:a16="http://schemas.microsoft.com/office/drawing/2014/main" xmlns="" id="{9768BEEB-8417-F845-98CA-24B3377AF384}"/>
              </a:ext>
            </a:extLst>
          </p:cNvPr>
          <p:cNvSpPr>
            <a:spLocks noGrp="1"/>
          </p:cNvSpPr>
          <p:nvPr>
            <p:ph idx="1"/>
          </p:nvPr>
        </p:nvSpPr>
        <p:spPr/>
        <p:txBody>
          <a:bodyPr/>
          <a:lstStyle/>
          <a:p>
            <a:r>
              <a:rPr lang="sv-SE" dirty="0"/>
              <a:t>Valberedning: 3 000 kr per person och år</a:t>
            </a:r>
          </a:p>
          <a:p>
            <a:r>
              <a:rPr lang="sv-SE" dirty="0"/>
              <a:t>Festkommitté: 2 000 kr per person och år</a:t>
            </a:r>
          </a:p>
          <a:p>
            <a:r>
              <a:rPr lang="sv-SE" dirty="0"/>
              <a:t>Välkomstkommitté: 2 000 kr per person och år</a:t>
            </a:r>
          </a:p>
          <a:p>
            <a:r>
              <a:rPr lang="sv-SE" dirty="0"/>
              <a:t>Hemsidesansvarig: 5 000 kr per år</a:t>
            </a:r>
          </a:p>
        </p:txBody>
      </p:sp>
    </p:spTree>
    <p:extLst>
      <p:ext uri="{BB962C8B-B14F-4D97-AF65-F5344CB8AC3E}">
        <p14:creationId xmlns:p14="http://schemas.microsoft.com/office/powerpoint/2010/main" val="3653332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401156" y="766916"/>
            <a:ext cx="12070080" cy="6182524"/>
          </a:xfrm>
          <a:prstGeom prst="clou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000" i="1" dirty="0"/>
              <a:t>BRF </a:t>
            </a:r>
            <a:r>
              <a:rPr lang="en-US" sz="4000" i="1" dirty="0" err="1"/>
              <a:t>Östra</a:t>
            </a:r>
            <a:r>
              <a:rPr lang="en-US" sz="4000" i="1" dirty="0"/>
              <a:t> </a:t>
            </a:r>
            <a:r>
              <a:rPr lang="en-US" sz="4000" i="1" dirty="0" err="1"/>
              <a:t>Porten</a:t>
            </a:r>
            <a:r>
              <a:rPr lang="en-US" sz="4000" i="1" dirty="0"/>
              <a:t> </a:t>
            </a:r>
            <a:r>
              <a:rPr lang="en-US" sz="4000" i="1" dirty="0" err="1"/>
              <a:t>är</a:t>
            </a:r>
            <a:r>
              <a:rPr lang="en-US" sz="4000" i="1" dirty="0"/>
              <a:t> </a:t>
            </a:r>
            <a:r>
              <a:rPr lang="en-US" sz="4000" i="1" dirty="0" err="1"/>
              <a:t>och</a:t>
            </a:r>
            <a:r>
              <a:rPr lang="en-US" sz="4000" i="1" dirty="0"/>
              <a:t> </a:t>
            </a:r>
            <a:r>
              <a:rPr lang="en-US" sz="4000" i="1" dirty="0" err="1"/>
              <a:t>skall</a:t>
            </a:r>
            <a:r>
              <a:rPr lang="en-US" sz="4000" i="1" dirty="0"/>
              <a:t> </a:t>
            </a:r>
            <a:r>
              <a:rPr lang="en-US" sz="4000" i="1" dirty="0" err="1"/>
              <a:t>vara</a:t>
            </a:r>
            <a:r>
              <a:rPr lang="en-US" sz="4000" i="1" dirty="0"/>
              <a:t> </a:t>
            </a:r>
            <a:r>
              <a:rPr lang="en-US" sz="4000" i="1" dirty="0" err="1"/>
              <a:t>en</a:t>
            </a:r>
            <a:r>
              <a:rPr lang="en-US" sz="4000" i="1" dirty="0"/>
              <a:t> bra plats </a:t>
            </a:r>
            <a:r>
              <a:rPr lang="en-US" sz="4000" i="1" dirty="0" err="1"/>
              <a:t>att</a:t>
            </a:r>
            <a:r>
              <a:rPr lang="en-US" sz="4000" i="1" dirty="0"/>
              <a:t> </a:t>
            </a:r>
            <a:r>
              <a:rPr lang="en-US" sz="4000" i="1" dirty="0" err="1"/>
              <a:t>bo</a:t>
            </a:r>
            <a:r>
              <a:rPr lang="en-US" sz="4000" i="1" dirty="0"/>
              <a:t> </a:t>
            </a:r>
            <a:r>
              <a:rPr lang="en-US" sz="4000" i="1" dirty="0" err="1"/>
              <a:t>och</a:t>
            </a:r>
            <a:r>
              <a:rPr lang="en-US" sz="4000" i="1" dirty="0"/>
              <a:t> leva </a:t>
            </a:r>
            <a:r>
              <a:rPr lang="en-US" sz="4000" i="1" dirty="0" err="1"/>
              <a:t>på</a:t>
            </a:r>
            <a:r>
              <a:rPr lang="en-US" sz="4000" i="1" dirty="0"/>
              <a:t>.</a:t>
            </a:r>
          </a:p>
          <a:p>
            <a:r>
              <a:rPr lang="en-US" sz="4000" i="1" dirty="0" err="1"/>
              <a:t>Det</a:t>
            </a:r>
            <a:r>
              <a:rPr lang="en-US" sz="4000" i="1" dirty="0"/>
              <a:t> </a:t>
            </a:r>
            <a:r>
              <a:rPr lang="en-US" sz="4000" i="1" dirty="0" err="1"/>
              <a:t>innebär</a:t>
            </a:r>
            <a:r>
              <a:rPr lang="en-US" sz="4000" i="1" dirty="0"/>
              <a:t> </a:t>
            </a:r>
            <a:r>
              <a:rPr lang="en-US" sz="4000" i="1" dirty="0" err="1"/>
              <a:t>för</a:t>
            </a:r>
            <a:r>
              <a:rPr lang="en-US" sz="4000" i="1" dirty="0"/>
              <a:t> </a:t>
            </a:r>
            <a:r>
              <a:rPr lang="en-US" sz="4000" i="1" dirty="0" err="1"/>
              <a:t>oss</a:t>
            </a:r>
            <a:r>
              <a:rPr lang="en-US" sz="4000" i="1" dirty="0"/>
              <a:t>; </a:t>
            </a:r>
            <a:r>
              <a:rPr lang="en-US" sz="4000" i="1" dirty="0" err="1"/>
              <a:t>Ett</a:t>
            </a:r>
            <a:r>
              <a:rPr lang="en-US" sz="4000" i="1" dirty="0"/>
              <a:t> </a:t>
            </a:r>
            <a:r>
              <a:rPr lang="en-US" sz="4000" i="1" dirty="0" err="1"/>
              <a:t>boende</a:t>
            </a:r>
            <a:r>
              <a:rPr lang="en-US" sz="4000" i="1" dirty="0"/>
              <a:t> </a:t>
            </a:r>
            <a:r>
              <a:rPr lang="en-US" sz="4000" i="1" dirty="0" err="1"/>
              <a:t>där</a:t>
            </a:r>
            <a:r>
              <a:rPr lang="en-US" sz="4000" i="1" dirty="0"/>
              <a:t> </a:t>
            </a:r>
            <a:r>
              <a:rPr lang="en-US" sz="4000" i="1" dirty="0" err="1"/>
              <a:t>alla</a:t>
            </a:r>
            <a:r>
              <a:rPr lang="en-US" sz="4000" i="1" dirty="0"/>
              <a:t> </a:t>
            </a:r>
            <a:r>
              <a:rPr lang="en-US" sz="4000" i="1" dirty="0" err="1"/>
              <a:t>känner</a:t>
            </a:r>
            <a:r>
              <a:rPr lang="en-US" sz="4000" i="1" dirty="0"/>
              <a:t> sig </a:t>
            </a:r>
            <a:r>
              <a:rPr lang="en-US" sz="4000" i="1" dirty="0" err="1"/>
              <a:t>trygga</a:t>
            </a:r>
            <a:r>
              <a:rPr lang="en-US" sz="4000" i="1" dirty="0"/>
              <a:t> </a:t>
            </a:r>
            <a:r>
              <a:rPr lang="en-US" sz="4000" i="1" dirty="0" err="1"/>
              <a:t>och</a:t>
            </a:r>
            <a:r>
              <a:rPr lang="en-US" sz="4000" i="1" dirty="0"/>
              <a:t> </a:t>
            </a:r>
            <a:r>
              <a:rPr lang="en-US" sz="4000" i="1" dirty="0" err="1"/>
              <a:t>alla</a:t>
            </a:r>
            <a:r>
              <a:rPr lang="en-US" sz="4000" i="1" dirty="0"/>
              <a:t> </a:t>
            </a:r>
            <a:r>
              <a:rPr lang="en-US" sz="4000" i="1" dirty="0" err="1"/>
              <a:t>är</a:t>
            </a:r>
            <a:r>
              <a:rPr lang="en-US" sz="4000" i="1" dirty="0"/>
              <a:t> </a:t>
            </a:r>
            <a:r>
              <a:rPr lang="en-US" sz="4000" i="1" dirty="0" err="1"/>
              <a:t>välkomna</a:t>
            </a:r>
            <a:r>
              <a:rPr lang="en-US" sz="4000" i="1" dirty="0"/>
              <a:t> </a:t>
            </a:r>
            <a:r>
              <a:rPr lang="en-US" sz="4000" i="1" dirty="0" err="1"/>
              <a:t>i</a:t>
            </a:r>
            <a:r>
              <a:rPr lang="en-US" sz="4000" i="1" dirty="0"/>
              <a:t> </a:t>
            </a:r>
            <a:r>
              <a:rPr lang="en-US" sz="4000" i="1" dirty="0" err="1"/>
              <a:t>en</a:t>
            </a:r>
            <a:r>
              <a:rPr lang="en-US" sz="4000" i="1" dirty="0"/>
              <a:t> </a:t>
            </a:r>
            <a:r>
              <a:rPr lang="en-US" sz="4000" i="1" dirty="0" err="1"/>
              <a:t>miljö</a:t>
            </a:r>
            <a:r>
              <a:rPr lang="en-US" sz="4000" i="1" dirty="0"/>
              <a:t> </a:t>
            </a:r>
            <a:r>
              <a:rPr lang="en-US" sz="4000" i="1" dirty="0" err="1"/>
              <a:t>som</a:t>
            </a:r>
            <a:r>
              <a:rPr lang="en-US" sz="4000" i="1" dirty="0"/>
              <a:t> </a:t>
            </a:r>
            <a:r>
              <a:rPr lang="en-US" sz="4000" i="1" dirty="0" err="1"/>
              <a:t>skapar</a:t>
            </a:r>
            <a:r>
              <a:rPr lang="en-US" sz="4000" i="1" dirty="0"/>
              <a:t> inspiration </a:t>
            </a:r>
            <a:r>
              <a:rPr lang="en-US" sz="4000" i="1" dirty="0" err="1"/>
              <a:t>och</a:t>
            </a:r>
            <a:r>
              <a:rPr lang="en-US" sz="4000" i="1" dirty="0"/>
              <a:t> </a:t>
            </a:r>
            <a:r>
              <a:rPr lang="en-US" sz="4000" i="1" dirty="0" err="1"/>
              <a:t>engagemang</a:t>
            </a:r>
            <a:r>
              <a:rPr lang="en-US" sz="4000" i="1" dirty="0"/>
              <a:t> till </a:t>
            </a:r>
            <a:r>
              <a:rPr lang="en-US" sz="4000" i="1" dirty="0" err="1"/>
              <a:t>att</a:t>
            </a:r>
            <a:r>
              <a:rPr lang="en-US" sz="4000" i="1" dirty="0"/>
              <a:t> </a:t>
            </a:r>
            <a:r>
              <a:rPr lang="en-US" sz="4000" i="1" dirty="0" err="1"/>
              <a:t>utveckla</a:t>
            </a:r>
            <a:r>
              <a:rPr lang="en-US" sz="4000" i="1" dirty="0"/>
              <a:t> </a:t>
            </a:r>
            <a:r>
              <a:rPr lang="en-US" sz="4000" i="1" dirty="0" err="1"/>
              <a:t>vår</a:t>
            </a:r>
            <a:r>
              <a:rPr lang="en-US" sz="4000" i="1" dirty="0"/>
              <a:t> </a:t>
            </a:r>
            <a:r>
              <a:rPr lang="en-US" sz="4000" i="1" dirty="0" err="1"/>
              <a:t>förening</a:t>
            </a:r>
            <a:r>
              <a:rPr lang="en-US" sz="4000" i="1" dirty="0"/>
              <a:t> </a:t>
            </a:r>
            <a:r>
              <a:rPr lang="en-US" sz="4000" i="1" dirty="0" err="1"/>
              <a:t>tillsammans</a:t>
            </a:r>
            <a:r>
              <a:rPr lang="en-US" sz="4000" i="1" dirty="0"/>
              <a:t>.</a:t>
            </a:r>
          </a:p>
        </p:txBody>
      </p:sp>
      <p:sp>
        <p:nvSpPr>
          <p:cNvPr id="3" name="Rectangle 2"/>
          <p:cNvSpPr/>
          <p:nvPr/>
        </p:nvSpPr>
        <p:spPr>
          <a:xfrm>
            <a:off x="928352" y="371349"/>
            <a:ext cx="3238579" cy="584775"/>
          </a:xfrm>
          <a:prstGeom prst="rect">
            <a:avLst/>
          </a:prstGeom>
        </p:spPr>
        <p:txBody>
          <a:bodyPr wrap="none">
            <a:spAutoFit/>
          </a:bodyPr>
          <a:lstStyle/>
          <a:p>
            <a:r>
              <a:rPr lang="sv-SE" sz="3200" dirty="0"/>
              <a:t>BRF ÖP Nya Vision</a:t>
            </a:r>
            <a:endParaRPr lang="en-US" sz="3200" dirty="0"/>
          </a:p>
        </p:txBody>
      </p:sp>
    </p:spTree>
    <p:extLst>
      <p:ext uri="{BB962C8B-B14F-4D97-AF65-F5344CB8AC3E}">
        <p14:creationId xmlns:p14="http://schemas.microsoft.com/office/powerpoint/2010/main" val="5126007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D8F23746-92BD-E94A-B116-F7F48FB8D361}"/>
              </a:ext>
            </a:extLst>
          </p:cNvPr>
          <p:cNvSpPr>
            <a:spLocks noGrp="1"/>
          </p:cNvSpPr>
          <p:nvPr>
            <p:ph idx="1"/>
          </p:nvPr>
        </p:nvSpPr>
        <p:spPr/>
        <p:txBody>
          <a:bodyPr>
            <a:normAutofit/>
          </a:bodyPr>
          <a:lstStyle/>
          <a:p>
            <a:r>
              <a:rPr lang="sv-SE" sz="4000" dirty="0"/>
              <a:t>Beslut om antal ledamöter och suppleanter</a:t>
            </a:r>
          </a:p>
        </p:txBody>
      </p:sp>
    </p:spTree>
    <p:extLst>
      <p:ext uri="{BB962C8B-B14F-4D97-AF65-F5344CB8AC3E}">
        <p14:creationId xmlns:p14="http://schemas.microsoft.com/office/powerpoint/2010/main" val="358635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xmlns="" id="{44D882F8-5273-954D-9C4C-F05510DB5E52}"/>
              </a:ext>
            </a:extLst>
          </p:cNvPr>
          <p:cNvSpPr>
            <a:spLocks noGrp="1"/>
          </p:cNvSpPr>
          <p:nvPr>
            <p:ph idx="1"/>
          </p:nvPr>
        </p:nvSpPr>
        <p:spPr/>
        <p:txBody>
          <a:bodyPr>
            <a:normAutofit/>
          </a:bodyPr>
          <a:lstStyle/>
          <a:p>
            <a:r>
              <a:rPr lang="sv-SE" sz="4000" dirty="0"/>
              <a:t>Val av styrelsens ordförande, ledamöter och suppleanter</a:t>
            </a:r>
          </a:p>
        </p:txBody>
      </p:sp>
    </p:spTree>
    <p:extLst>
      <p:ext uri="{BB962C8B-B14F-4D97-AF65-F5344CB8AC3E}">
        <p14:creationId xmlns:p14="http://schemas.microsoft.com/office/powerpoint/2010/main" val="25251858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xmlns="" id="{37B7AA7D-0151-714B-B305-13CF864C7E00}"/>
              </a:ext>
            </a:extLst>
          </p:cNvPr>
          <p:cNvSpPr>
            <a:spLocks noGrp="1"/>
          </p:cNvSpPr>
          <p:nvPr>
            <p:ph idx="1"/>
          </p:nvPr>
        </p:nvSpPr>
        <p:spPr/>
        <p:txBody>
          <a:bodyPr>
            <a:normAutofit/>
          </a:bodyPr>
          <a:lstStyle/>
          <a:p>
            <a:r>
              <a:rPr lang="sv-SE" sz="4000" dirty="0"/>
              <a:t>Beslut om antal revisorer och suppleanter</a:t>
            </a:r>
          </a:p>
        </p:txBody>
      </p:sp>
    </p:spTree>
    <p:extLst>
      <p:ext uri="{BB962C8B-B14F-4D97-AF65-F5344CB8AC3E}">
        <p14:creationId xmlns:p14="http://schemas.microsoft.com/office/powerpoint/2010/main" val="3222867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F02A5674-598E-624C-855F-399CEE7FA181}"/>
              </a:ext>
            </a:extLst>
          </p:cNvPr>
          <p:cNvSpPr>
            <a:spLocks noGrp="1"/>
          </p:cNvSpPr>
          <p:nvPr>
            <p:ph idx="1"/>
          </p:nvPr>
        </p:nvSpPr>
        <p:spPr/>
        <p:txBody>
          <a:bodyPr>
            <a:normAutofit/>
          </a:bodyPr>
          <a:lstStyle/>
          <a:p>
            <a:r>
              <a:rPr lang="sv-SE" sz="4000" dirty="0"/>
              <a:t>Val av revisor/-er och suppleant</a:t>
            </a:r>
          </a:p>
        </p:txBody>
      </p:sp>
    </p:spTree>
    <p:extLst>
      <p:ext uri="{BB962C8B-B14F-4D97-AF65-F5344CB8AC3E}">
        <p14:creationId xmlns:p14="http://schemas.microsoft.com/office/powerpoint/2010/main" val="39651461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83BA1621-3EA0-7240-B9A7-8314174284D0}"/>
              </a:ext>
            </a:extLst>
          </p:cNvPr>
          <p:cNvSpPr>
            <a:spLocks noGrp="1"/>
          </p:cNvSpPr>
          <p:nvPr>
            <p:ph idx="1"/>
          </p:nvPr>
        </p:nvSpPr>
        <p:spPr/>
        <p:txBody>
          <a:bodyPr>
            <a:normAutofit/>
          </a:bodyPr>
          <a:lstStyle/>
          <a:p>
            <a:r>
              <a:rPr lang="sv-SE" sz="4000" dirty="0"/>
              <a:t>Beslut om antal ledamöter i valberedningen</a:t>
            </a:r>
          </a:p>
        </p:txBody>
      </p:sp>
    </p:spTree>
    <p:extLst>
      <p:ext uri="{BB962C8B-B14F-4D97-AF65-F5344CB8AC3E}">
        <p14:creationId xmlns:p14="http://schemas.microsoft.com/office/powerpoint/2010/main" val="3931396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C5B461CC-5ED2-044D-A875-8CA7593CB30D}"/>
              </a:ext>
            </a:extLst>
          </p:cNvPr>
          <p:cNvSpPr>
            <a:spLocks noGrp="1"/>
          </p:cNvSpPr>
          <p:nvPr>
            <p:ph idx="1"/>
          </p:nvPr>
        </p:nvSpPr>
        <p:spPr/>
        <p:txBody>
          <a:bodyPr>
            <a:normAutofit/>
          </a:bodyPr>
          <a:lstStyle/>
          <a:p>
            <a:r>
              <a:rPr lang="sv-SE" sz="4000" dirty="0"/>
              <a:t>Val av valberedning, en utses till valberedningens ordförande</a:t>
            </a:r>
          </a:p>
        </p:txBody>
      </p:sp>
    </p:spTree>
    <p:extLst>
      <p:ext uri="{BB962C8B-B14F-4D97-AF65-F5344CB8AC3E}">
        <p14:creationId xmlns:p14="http://schemas.microsoft.com/office/powerpoint/2010/main" val="32681171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4CB0220B-0596-AD4F-AED2-4329408E6A99}"/>
              </a:ext>
            </a:extLst>
          </p:cNvPr>
          <p:cNvSpPr>
            <a:spLocks noGrp="1"/>
          </p:cNvSpPr>
          <p:nvPr>
            <p:ph idx="1"/>
          </p:nvPr>
        </p:nvSpPr>
        <p:spPr/>
        <p:txBody>
          <a:bodyPr>
            <a:normAutofit/>
          </a:bodyPr>
          <a:lstStyle/>
          <a:p>
            <a:r>
              <a:rPr lang="sv-SE" sz="4000" dirty="0"/>
              <a:t>Val av kassör</a:t>
            </a:r>
          </a:p>
        </p:txBody>
      </p:sp>
    </p:spTree>
    <p:extLst>
      <p:ext uri="{BB962C8B-B14F-4D97-AF65-F5344CB8AC3E}">
        <p14:creationId xmlns:p14="http://schemas.microsoft.com/office/powerpoint/2010/main" val="2118496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199C2B84-6CC8-A34B-A08E-21EE43E3490A}"/>
              </a:ext>
            </a:extLst>
          </p:cNvPr>
          <p:cNvSpPr>
            <a:spLocks noGrp="1"/>
          </p:cNvSpPr>
          <p:nvPr>
            <p:ph idx="1"/>
          </p:nvPr>
        </p:nvSpPr>
        <p:spPr/>
        <p:txBody>
          <a:bodyPr>
            <a:normAutofit/>
          </a:bodyPr>
          <a:lstStyle/>
          <a:p>
            <a:r>
              <a:rPr lang="sv-SE" sz="4000" dirty="0"/>
              <a:t>Val av festkommitté</a:t>
            </a:r>
          </a:p>
        </p:txBody>
      </p:sp>
    </p:spTree>
    <p:extLst>
      <p:ext uri="{BB962C8B-B14F-4D97-AF65-F5344CB8AC3E}">
        <p14:creationId xmlns:p14="http://schemas.microsoft.com/office/powerpoint/2010/main" val="2231049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B65077D8-FCD8-344A-97B2-B66F5A41BE2C}"/>
              </a:ext>
            </a:extLst>
          </p:cNvPr>
          <p:cNvSpPr>
            <a:spLocks noGrp="1"/>
          </p:cNvSpPr>
          <p:nvPr>
            <p:ph idx="1"/>
          </p:nvPr>
        </p:nvSpPr>
        <p:spPr/>
        <p:txBody>
          <a:bodyPr>
            <a:normAutofit/>
          </a:bodyPr>
          <a:lstStyle/>
          <a:p>
            <a:r>
              <a:rPr lang="sv-SE" sz="4000" dirty="0"/>
              <a:t>Val av välkomstkommitté</a:t>
            </a:r>
          </a:p>
        </p:txBody>
      </p:sp>
    </p:spTree>
    <p:extLst>
      <p:ext uri="{BB962C8B-B14F-4D97-AF65-F5344CB8AC3E}">
        <p14:creationId xmlns:p14="http://schemas.microsoft.com/office/powerpoint/2010/main" val="40785716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57E601C1-4030-0A42-B1CB-67EBBD15F81C}"/>
              </a:ext>
            </a:extLst>
          </p:cNvPr>
          <p:cNvSpPr>
            <a:spLocks noGrp="1"/>
          </p:cNvSpPr>
          <p:nvPr>
            <p:ph idx="1"/>
          </p:nvPr>
        </p:nvSpPr>
        <p:spPr/>
        <p:txBody>
          <a:bodyPr>
            <a:normAutofit/>
          </a:bodyPr>
          <a:lstStyle/>
          <a:p>
            <a:r>
              <a:rPr lang="sv-SE" sz="4000" dirty="0"/>
              <a:t>Val av hemsidesansvarig</a:t>
            </a:r>
          </a:p>
        </p:txBody>
      </p:sp>
    </p:spTree>
    <p:extLst>
      <p:ext uri="{BB962C8B-B14F-4D97-AF65-F5344CB8AC3E}">
        <p14:creationId xmlns:p14="http://schemas.microsoft.com/office/powerpoint/2010/main" val="2363361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7782" y="2446475"/>
            <a:ext cx="5291962" cy="707886"/>
          </a:xfrm>
          <a:prstGeom prst="rect">
            <a:avLst/>
          </a:prstGeom>
        </p:spPr>
        <p:txBody>
          <a:bodyPr wrap="none">
            <a:spAutoFit/>
          </a:bodyPr>
          <a:lstStyle/>
          <a:p>
            <a:pPr marL="685800" lvl="0" indent="-685800">
              <a:spcAft>
                <a:spcPts val="600"/>
              </a:spcAft>
              <a:buFont typeface="Arial" panose="020B0604020202020204" pitchFamily="34" charset="0"/>
              <a:buChar char="•"/>
              <a:tabLst>
                <a:tab pos="540385" algn="l"/>
              </a:tabLst>
            </a:pPr>
            <a:r>
              <a:rPr lang="en-US" sz="4000" dirty="0" err="1">
                <a:ea typeface="Times New Roman" panose="02020603050405020304" pitchFamily="18" charset="0"/>
              </a:rPr>
              <a:t>Stämmans</a:t>
            </a:r>
            <a:r>
              <a:rPr lang="en-US" sz="4000" dirty="0">
                <a:ea typeface="Times New Roman" panose="02020603050405020304" pitchFamily="18" charset="0"/>
              </a:rPr>
              <a:t> </a:t>
            </a:r>
            <a:r>
              <a:rPr lang="en-US" sz="4000" dirty="0" err="1">
                <a:ea typeface="Times New Roman" panose="02020603050405020304" pitchFamily="18" charset="0"/>
              </a:rPr>
              <a:t>öppnande</a:t>
            </a:r>
            <a:endParaRPr lang="en-US" sz="4000" dirty="0">
              <a:effectLst/>
              <a:ea typeface="Times New Roman" panose="02020603050405020304" pitchFamily="18" charset="0"/>
            </a:endParaRPr>
          </a:p>
        </p:txBody>
      </p:sp>
    </p:spTree>
    <p:extLst>
      <p:ext uri="{BB962C8B-B14F-4D97-AF65-F5344CB8AC3E}">
        <p14:creationId xmlns:p14="http://schemas.microsoft.com/office/powerpoint/2010/main" val="15180847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164F9C8D-FA47-C242-89E1-878412969974}"/>
              </a:ext>
            </a:extLst>
          </p:cNvPr>
          <p:cNvSpPr>
            <a:spLocks noGrp="1"/>
          </p:cNvSpPr>
          <p:nvPr>
            <p:ph idx="1"/>
          </p:nvPr>
        </p:nvSpPr>
        <p:spPr/>
        <p:txBody>
          <a:bodyPr>
            <a:normAutofit/>
          </a:bodyPr>
          <a:lstStyle/>
          <a:p>
            <a:r>
              <a:rPr lang="sv-SE" sz="4000" dirty="0"/>
              <a:t>Av styrelsen till föreningsstämman hänskjutna frågor och av medlemmar inkomna motioner</a:t>
            </a:r>
          </a:p>
        </p:txBody>
      </p:sp>
    </p:spTree>
    <p:extLst>
      <p:ext uri="{BB962C8B-B14F-4D97-AF65-F5344CB8AC3E}">
        <p14:creationId xmlns:p14="http://schemas.microsoft.com/office/powerpoint/2010/main" val="41245529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2659979A-68EA-C54C-8A5E-119E0E670E0D}"/>
              </a:ext>
            </a:extLst>
          </p:cNvPr>
          <p:cNvSpPr>
            <a:spLocks noGrp="1"/>
          </p:cNvSpPr>
          <p:nvPr>
            <p:ph type="title"/>
          </p:nvPr>
        </p:nvSpPr>
        <p:spPr/>
        <p:txBody>
          <a:bodyPr/>
          <a:lstStyle/>
          <a:p>
            <a:r>
              <a:rPr lang="sv-SE" dirty="0"/>
              <a:t>Mötesersättning till kassör</a:t>
            </a:r>
          </a:p>
        </p:txBody>
      </p:sp>
      <p:sp>
        <p:nvSpPr>
          <p:cNvPr id="3" name="Platshållare för innehåll 2">
            <a:extLst>
              <a:ext uri="{FF2B5EF4-FFF2-40B4-BE49-F238E27FC236}">
                <a16:creationId xmlns:a16="http://schemas.microsoft.com/office/drawing/2014/main" xmlns="" id="{8BD247AD-18FF-B24A-B681-EF10535CD107}"/>
              </a:ext>
            </a:extLst>
          </p:cNvPr>
          <p:cNvSpPr>
            <a:spLocks noGrp="1"/>
          </p:cNvSpPr>
          <p:nvPr>
            <p:ph idx="1"/>
          </p:nvPr>
        </p:nvSpPr>
        <p:spPr/>
        <p:txBody>
          <a:bodyPr/>
          <a:lstStyle/>
          <a:p>
            <a:r>
              <a:rPr lang="sv-SE" dirty="0"/>
              <a:t>Under 2018 har vi sett behov av att ha med kassör på samtliga styrelsemöten med syfte att få bättre kontroll och avstämning på det ekonomiska flödet. </a:t>
            </a:r>
            <a:br>
              <a:rPr lang="sv-SE" dirty="0"/>
            </a:br>
            <a:r>
              <a:rPr lang="sv-SE" dirty="0"/>
              <a:t>Vi yrkar därför att kassören skall få samma ersättning som övriga styrelsemedlemmar när det gäller närvaro på styrelsemöten. </a:t>
            </a:r>
          </a:p>
          <a:p>
            <a:endParaRPr lang="sv-SE" dirty="0"/>
          </a:p>
          <a:p>
            <a:r>
              <a:rPr lang="sv-SE" dirty="0"/>
              <a:t>Styrelsens förslag till årsmötet: Bifaller motionen</a:t>
            </a:r>
          </a:p>
        </p:txBody>
      </p:sp>
    </p:spTree>
    <p:extLst>
      <p:ext uri="{BB962C8B-B14F-4D97-AF65-F5344CB8AC3E}">
        <p14:creationId xmlns:p14="http://schemas.microsoft.com/office/powerpoint/2010/main" val="10656731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50701FC-3AE0-4D47-A0F3-34F3A60DDD0D}"/>
              </a:ext>
            </a:extLst>
          </p:cNvPr>
          <p:cNvSpPr>
            <a:spLocks noGrp="1"/>
          </p:cNvSpPr>
          <p:nvPr>
            <p:ph type="title"/>
          </p:nvPr>
        </p:nvSpPr>
        <p:spPr/>
        <p:txBody>
          <a:bodyPr/>
          <a:lstStyle/>
          <a:p>
            <a:r>
              <a:rPr lang="sv-SE" dirty="0"/>
              <a:t>Laddstolpar till el-/hybridbil</a:t>
            </a:r>
          </a:p>
        </p:txBody>
      </p:sp>
      <p:sp>
        <p:nvSpPr>
          <p:cNvPr id="3" name="Platshållare för innehåll 2">
            <a:extLst>
              <a:ext uri="{FF2B5EF4-FFF2-40B4-BE49-F238E27FC236}">
                <a16:creationId xmlns:a16="http://schemas.microsoft.com/office/drawing/2014/main" xmlns="" id="{B3087221-A764-474C-9E95-D5D732C4C421}"/>
              </a:ext>
            </a:extLst>
          </p:cNvPr>
          <p:cNvSpPr>
            <a:spLocks noGrp="1"/>
          </p:cNvSpPr>
          <p:nvPr>
            <p:ph idx="1"/>
          </p:nvPr>
        </p:nvSpPr>
        <p:spPr/>
        <p:txBody>
          <a:bodyPr/>
          <a:lstStyle/>
          <a:p>
            <a:r>
              <a:rPr lang="sv-SE" dirty="0"/>
              <a:t>Bakgrund : Jag funderar på att skaffa en El/Hybridbil och säkert fler än mig som som går i de tankarna.</a:t>
            </a:r>
            <a:br>
              <a:rPr lang="sv-SE" dirty="0"/>
            </a:br>
            <a:r>
              <a:rPr lang="sv-SE" dirty="0"/>
              <a:t>Förslag: Helt enkelt att se över möjligheterna att sätta upp Laddstolpar.</a:t>
            </a:r>
            <a:br>
              <a:rPr lang="sv-SE" dirty="0"/>
            </a:br>
            <a:r>
              <a:rPr lang="sv-SE" dirty="0"/>
              <a:t>Konsekvenser: Vi blir en miljömedveten och attraktiv Brf i framtiden </a:t>
            </a:r>
            <a:br>
              <a:rPr lang="sv-SE" dirty="0"/>
            </a:br>
            <a:r>
              <a:rPr lang="sv-SE" dirty="0"/>
              <a:t>Yrkande: Se över våra möjligheter att sätta upp </a:t>
            </a:r>
            <a:r>
              <a:rPr lang="sv-SE" dirty="0" err="1"/>
              <a:t>laddstolpar</a:t>
            </a:r>
            <a:r>
              <a:rPr lang="sv-SE" dirty="0"/>
              <a:t> med allt vad det innebär.</a:t>
            </a:r>
          </a:p>
          <a:p>
            <a:endParaRPr lang="sv-SE" dirty="0"/>
          </a:p>
          <a:p>
            <a:r>
              <a:rPr lang="sv-SE" dirty="0"/>
              <a:t>Styrelsens förslag till årsmötet: Bifaller motionen</a:t>
            </a:r>
          </a:p>
        </p:txBody>
      </p:sp>
    </p:spTree>
    <p:extLst>
      <p:ext uri="{BB962C8B-B14F-4D97-AF65-F5344CB8AC3E}">
        <p14:creationId xmlns:p14="http://schemas.microsoft.com/office/powerpoint/2010/main" val="15963232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77201BE-A0E8-9C4A-82C5-D3A12D7F1DC1}"/>
              </a:ext>
            </a:extLst>
          </p:cNvPr>
          <p:cNvSpPr>
            <a:spLocks noGrp="1"/>
          </p:cNvSpPr>
          <p:nvPr>
            <p:ph type="title"/>
          </p:nvPr>
        </p:nvSpPr>
        <p:spPr/>
        <p:txBody>
          <a:bodyPr/>
          <a:lstStyle/>
          <a:p>
            <a:r>
              <a:rPr lang="sv-SE" dirty="0"/>
              <a:t>Plantering av äppleträd utanför ÖP21</a:t>
            </a:r>
          </a:p>
        </p:txBody>
      </p:sp>
      <p:sp>
        <p:nvSpPr>
          <p:cNvPr id="3" name="Platshållare för innehåll 2">
            <a:extLst>
              <a:ext uri="{FF2B5EF4-FFF2-40B4-BE49-F238E27FC236}">
                <a16:creationId xmlns:a16="http://schemas.microsoft.com/office/drawing/2014/main" xmlns="" id="{2BE61138-C289-8544-8D63-B7C026FD8FA4}"/>
              </a:ext>
            </a:extLst>
          </p:cNvPr>
          <p:cNvSpPr>
            <a:spLocks noGrp="1"/>
          </p:cNvSpPr>
          <p:nvPr>
            <p:ph idx="1"/>
          </p:nvPr>
        </p:nvSpPr>
        <p:spPr/>
        <p:txBody>
          <a:bodyPr>
            <a:normAutofit/>
          </a:bodyPr>
          <a:lstStyle/>
          <a:p>
            <a:r>
              <a:rPr lang="sv-SE" dirty="0"/>
              <a:t>Bakgrund och motiv</a:t>
            </a:r>
          </a:p>
          <a:p>
            <a:pPr marL="0" indent="0">
              <a:buNone/>
            </a:pPr>
            <a:r>
              <a:rPr lang="sv-SE" dirty="0"/>
              <a:t>Inför köp av lägenheterna 21A, B och C blev köparna innan inflyttning (Maj 2017) lovad en äppellund på gräsmattan.</a:t>
            </a:r>
          </a:p>
          <a:p>
            <a:pPr marL="0" indent="0">
              <a:buNone/>
            </a:pPr>
            <a:r>
              <a:rPr lang="sv-SE" dirty="0"/>
              <a:t>Vi yrkar att äppelträd eller liknande snarast planteras på anvisad plats  för att minska insyn och göra grönområdet trivsamt utanför 21-huset.</a:t>
            </a:r>
          </a:p>
          <a:p>
            <a:pPr marL="0" indent="0">
              <a:buNone/>
            </a:pPr>
            <a:endParaRPr lang="sv-SE" dirty="0"/>
          </a:p>
          <a:p>
            <a:r>
              <a:rPr lang="sv-SE" dirty="0"/>
              <a:t>Styrelsens förslag till årsmötet: Avslår motionen med motiveringen att vi önskar se en helhetssyn gällande gräsmattan utanför ÖP21. Arbetet leds av ansvarig för Markteamet. Utesluter alltså inte äppleträd.</a:t>
            </a:r>
          </a:p>
        </p:txBody>
      </p:sp>
    </p:spTree>
    <p:extLst>
      <p:ext uri="{BB962C8B-B14F-4D97-AF65-F5344CB8AC3E}">
        <p14:creationId xmlns:p14="http://schemas.microsoft.com/office/powerpoint/2010/main" val="24884472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C99C51B-89F6-794A-849C-A889D93FDF49}"/>
              </a:ext>
            </a:extLst>
          </p:cNvPr>
          <p:cNvSpPr>
            <a:spLocks noGrp="1"/>
          </p:cNvSpPr>
          <p:nvPr>
            <p:ph type="title"/>
          </p:nvPr>
        </p:nvSpPr>
        <p:spPr/>
        <p:txBody>
          <a:bodyPr/>
          <a:lstStyle/>
          <a:p>
            <a:r>
              <a:rPr lang="sv-SE" dirty="0"/>
              <a:t>Tag hjälp vid förändring/renovering av byggnader</a:t>
            </a:r>
          </a:p>
        </p:txBody>
      </p:sp>
      <p:sp>
        <p:nvSpPr>
          <p:cNvPr id="3" name="Platshållare för innehåll 2">
            <a:extLst>
              <a:ext uri="{FF2B5EF4-FFF2-40B4-BE49-F238E27FC236}">
                <a16:creationId xmlns:a16="http://schemas.microsoft.com/office/drawing/2014/main" xmlns="" id="{BCE34BFF-1625-744D-B2FA-44CC567CE65E}"/>
              </a:ext>
            </a:extLst>
          </p:cNvPr>
          <p:cNvSpPr>
            <a:spLocks noGrp="1"/>
          </p:cNvSpPr>
          <p:nvPr>
            <p:ph idx="1"/>
          </p:nvPr>
        </p:nvSpPr>
        <p:spPr/>
        <p:txBody>
          <a:bodyPr>
            <a:normAutofit fontScale="85000" lnSpcReduction="10000"/>
          </a:bodyPr>
          <a:lstStyle/>
          <a:p>
            <a:r>
              <a:rPr lang="sv-SE" dirty="0"/>
              <a:t>Jag önskar att vi tar hjälp av människor som är erkänt kunniga inom estetik, färgsättning eller arkitektur innan vi förändrar eller renoverar befintliga byggnader eller ska bygga nya.</a:t>
            </a:r>
          </a:p>
          <a:p>
            <a:pPr marL="0" indent="0">
              <a:buNone/>
            </a:pPr>
            <a:r>
              <a:rPr lang="sv-SE" dirty="0"/>
              <a:t>Att vi t ex vid utbyte av dörrar på våra vita träbyggnader håller oss till den ursprungliga färgen eller tar råd av kunnig om vilken annan färg som är lämplig och använda den på samtliga dörrar. Kunnig person skulle kunna vara en arkitekt, färgkonsult eller byggnadsdesigner. Även någon som är intresserad av och har god känsla för färg och form på byggnader.</a:t>
            </a:r>
          </a:p>
          <a:p>
            <a:pPr marL="0" indent="0">
              <a:buNone/>
            </a:pPr>
            <a:r>
              <a:rPr lang="sv-SE" dirty="0"/>
              <a:t>Vi håller troligtvis lättare uppe värdet på området om vi strävar efter att skapa ett harmoniskt helhetsintryck. När olika färger och material blandas med de ursprungliga kan det kännas rörigt och ogenomtänkt.</a:t>
            </a:r>
          </a:p>
          <a:p>
            <a:pPr marL="0" indent="0">
              <a:buNone/>
            </a:pPr>
            <a:r>
              <a:rPr lang="sv-SE" dirty="0"/>
              <a:t>Mitt förslag är att styrelsen ska ta hjälp av kunnig person inom arkitektur, färgsättning eller estetik innan förändring av befintlig byggnad och vid nybygge.</a:t>
            </a:r>
          </a:p>
        </p:txBody>
      </p:sp>
    </p:spTree>
    <p:extLst>
      <p:ext uri="{BB962C8B-B14F-4D97-AF65-F5344CB8AC3E}">
        <p14:creationId xmlns:p14="http://schemas.microsoft.com/office/powerpoint/2010/main" val="40000385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1B7B2C6-A81B-EA40-A06E-D64E3BE955DF}"/>
              </a:ext>
            </a:extLst>
          </p:cNvPr>
          <p:cNvSpPr>
            <a:spLocks noGrp="1"/>
          </p:cNvSpPr>
          <p:nvPr>
            <p:ph type="title"/>
          </p:nvPr>
        </p:nvSpPr>
        <p:spPr/>
        <p:txBody>
          <a:bodyPr/>
          <a:lstStyle/>
          <a:p>
            <a:r>
              <a:rPr lang="sv-SE" dirty="0"/>
              <a:t>Tag hjälp vid förändring fortsättning</a:t>
            </a:r>
          </a:p>
        </p:txBody>
      </p:sp>
      <p:sp>
        <p:nvSpPr>
          <p:cNvPr id="3" name="Platshållare för innehåll 2">
            <a:extLst>
              <a:ext uri="{FF2B5EF4-FFF2-40B4-BE49-F238E27FC236}">
                <a16:creationId xmlns:a16="http://schemas.microsoft.com/office/drawing/2014/main" xmlns="" id="{4E89B74C-B1C4-DE49-B7D3-95F0C63F2DDA}"/>
              </a:ext>
            </a:extLst>
          </p:cNvPr>
          <p:cNvSpPr>
            <a:spLocks noGrp="1"/>
          </p:cNvSpPr>
          <p:nvPr>
            <p:ph idx="1"/>
          </p:nvPr>
        </p:nvSpPr>
        <p:spPr/>
        <p:txBody>
          <a:bodyPr/>
          <a:lstStyle/>
          <a:p>
            <a:r>
              <a:rPr lang="sv-SE" dirty="0"/>
              <a:t>Styrelsens förslag till årsmötet: Bifaller motionen.</a:t>
            </a:r>
          </a:p>
        </p:txBody>
      </p:sp>
    </p:spTree>
    <p:extLst>
      <p:ext uri="{BB962C8B-B14F-4D97-AF65-F5344CB8AC3E}">
        <p14:creationId xmlns:p14="http://schemas.microsoft.com/office/powerpoint/2010/main" val="3455870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793B0E4-DD2A-BD44-ACD6-24E863FA7BCE}"/>
              </a:ext>
            </a:extLst>
          </p:cNvPr>
          <p:cNvSpPr>
            <a:spLocks noGrp="1"/>
          </p:cNvSpPr>
          <p:nvPr>
            <p:ph type="title"/>
          </p:nvPr>
        </p:nvSpPr>
        <p:spPr/>
        <p:txBody>
          <a:bodyPr/>
          <a:lstStyle/>
          <a:p>
            <a:r>
              <a:rPr lang="sv-SE" dirty="0"/>
              <a:t>Ändra trivselregler så gasolgrill får användas på balkong</a:t>
            </a:r>
          </a:p>
        </p:txBody>
      </p:sp>
      <p:sp>
        <p:nvSpPr>
          <p:cNvPr id="3" name="Platshållare för innehåll 2">
            <a:extLst>
              <a:ext uri="{FF2B5EF4-FFF2-40B4-BE49-F238E27FC236}">
                <a16:creationId xmlns:a16="http://schemas.microsoft.com/office/drawing/2014/main" xmlns="" id="{D87DA290-494C-AE46-8CBD-DC7B6126D381}"/>
              </a:ext>
            </a:extLst>
          </p:cNvPr>
          <p:cNvSpPr>
            <a:spLocks noGrp="1"/>
          </p:cNvSpPr>
          <p:nvPr>
            <p:ph idx="1"/>
          </p:nvPr>
        </p:nvSpPr>
        <p:spPr/>
        <p:txBody>
          <a:bodyPr>
            <a:normAutofit fontScale="77500" lnSpcReduction="20000"/>
          </a:bodyPr>
          <a:lstStyle/>
          <a:p>
            <a:r>
              <a:rPr lang="sv-SE" dirty="0"/>
              <a:t>Bakgrund: I trivselreglerna står det att det bara är tillåtet att använda </a:t>
            </a:r>
            <a:r>
              <a:rPr lang="sv-SE" dirty="0" err="1"/>
              <a:t>elgrill</a:t>
            </a:r>
            <a:r>
              <a:rPr lang="sv-SE" dirty="0"/>
              <a:t> på balkonger vilket jag tycker borde utökas till att även gälla gasolgrill.</a:t>
            </a:r>
            <a:br>
              <a:rPr lang="sv-SE" dirty="0"/>
            </a:br>
            <a:endParaRPr lang="sv-SE" dirty="0"/>
          </a:p>
          <a:p>
            <a:pPr marL="0" indent="0">
              <a:buNone/>
            </a:pPr>
            <a:r>
              <a:rPr lang="sv-SE" dirty="0"/>
              <a:t>Förslag: Ändra i trivselreglerna så att även gasolgrill får används på balkongerna.</a:t>
            </a:r>
            <a:br>
              <a:rPr lang="sv-SE" dirty="0"/>
            </a:br>
            <a:endParaRPr lang="sv-SE" dirty="0"/>
          </a:p>
          <a:p>
            <a:pPr marL="0" indent="0">
              <a:buNone/>
            </a:pPr>
            <a:r>
              <a:rPr lang="sv-SE" dirty="0"/>
              <a:t>Konsekvenser: Något ökad brandrisk då grillning sker nära huskroppen. Däremot finns delvis denna risken då det på uteplats (bottenplan) inte finns några restriktioner på typ av grill.</a:t>
            </a:r>
            <a:br>
              <a:rPr lang="sv-SE" dirty="0"/>
            </a:br>
            <a:endParaRPr lang="sv-SE" dirty="0"/>
          </a:p>
          <a:p>
            <a:pPr marL="0" indent="0">
              <a:buNone/>
            </a:pPr>
            <a:r>
              <a:rPr lang="sv-SE" dirty="0"/>
              <a:t>Yrkande: Ändra i trivselreglerna så att det är tillåtet att grilla med gasolgrill på balkong eller att inte ändra i trivselreglerna.</a:t>
            </a:r>
          </a:p>
          <a:p>
            <a:pPr marL="0" indent="0">
              <a:buNone/>
            </a:pPr>
            <a:endParaRPr lang="sv-SE" dirty="0"/>
          </a:p>
          <a:p>
            <a:r>
              <a:rPr lang="sv-SE" dirty="0"/>
              <a:t>Styrelsens förslag till årsmötet: Avslår motionen med hänvisning till störande matos och brandrisk. Räddningstjänsten rekommenderar </a:t>
            </a:r>
            <a:r>
              <a:rPr lang="sv-SE" dirty="0" err="1"/>
              <a:t>elgrill</a:t>
            </a:r>
            <a:r>
              <a:rPr lang="sv-SE" dirty="0"/>
              <a:t> på balkong.</a:t>
            </a:r>
            <a:br>
              <a:rPr lang="sv-SE" dirty="0"/>
            </a:br>
            <a:endParaRPr lang="sv-SE" dirty="0"/>
          </a:p>
          <a:p>
            <a:endParaRPr lang="sv-SE" dirty="0"/>
          </a:p>
        </p:txBody>
      </p:sp>
    </p:spTree>
    <p:extLst>
      <p:ext uri="{BB962C8B-B14F-4D97-AF65-F5344CB8AC3E}">
        <p14:creationId xmlns:p14="http://schemas.microsoft.com/office/powerpoint/2010/main" val="29607387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5"/>
            <a:ext cx="9443225" cy="4351338"/>
          </a:xfrm>
        </p:spPr>
        <p:txBody>
          <a:bodyPr/>
          <a:lstStyle/>
          <a:p>
            <a:r>
              <a:rPr lang="sv-SE" sz="4000" dirty="0"/>
              <a:t>Föreningsstämman avslutas</a:t>
            </a:r>
          </a:p>
          <a:p>
            <a:r>
              <a:rPr lang="sv-SE" dirty="0"/>
              <a:t>Konstituerande styrelsemöte den 13 Maj 2019 </a:t>
            </a:r>
            <a:r>
              <a:rPr lang="sv-SE" dirty="0" err="1"/>
              <a:t>kl</a:t>
            </a:r>
            <a:r>
              <a:rPr lang="sv-SE" dirty="0"/>
              <a:t> 18:00</a:t>
            </a:r>
          </a:p>
          <a:p>
            <a:r>
              <a:rPr lang="sv-SE" dirty="0"/>
              <a:t>Nyvalda går till Anne (sekreteraren) och lämnar sina uppgifter när stämman avslutats</a:t>
            </a:r>
            <a:endParaRPr lang="en-US" dirty="0"/>
          </a:p>
        </p:txBody>
      </p:sp>
    </p:spTree>
    <p:extLst>
      <p:ext uri="{BB962C8B-B14F-4D97-AF65-F5344CB8AC3E}">
        <p14:creationId xmlns:p14="http://schemas.microsoft.com/office/powerpoint/2010/main" val="22730339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151D5DAC-9EFB-EB4F-BC26-37E08CEDF898}"/>
              </a:ext>
            </a:extLst>
          </p:cNvPr>
          <p:cNvSpPr>
            <a:spLocks noGrp="1"/>
          </p:cNvSpPr>
          <p:nvPr>
            <p:ph idx="1"/>
          </p:nvPr>
        </p:nvSpPr>
        <p:spPr/>
        <p:txBody>
          <a:bodyPr>
            <a:normAutofit/>
          </a:bodyPr>
          <a:lstStyle/>
          <a:p>
            <a:r>
              <a:rPr lang="sv-SE" sz="4000" dirty="0"/>
              <a:t>Stämmoordförande avslutar mötet</a:t>
            </a:r>
          </a:p>
        </p:txBody>
      </p:sp>
    </p:spTree>
    <p:extLst>
      <p:ext uri="{BB962C8B-B14F-4D97-AF65-F5344CB8AC3E}">
        <p14:creationId xmlns:p14="http://schemas.microsoft.com/office/powerpoint/2010/main" val="2155387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a:p>
          <a:p>
            <a:pPr algn="ctr"/>
            <a:endParaRPr lang="en-US" dirty="0"/>
          </a:p>
          <a:p>
            <a:r>
              <a:rPr lang="en-US" sz="4000" dirty="0"/>
              <a:t>Val </a:t>
            </a:r>
            <a:r>
              <a:rPr lang="en-US" sz="4000" dirty="0" err="1"/>
              <a:t>av</a:t>
            </a:r>
            <a:r>
              <a:rPr lang="en-US" sz="4000" dirty="0"/>
              <a:t> </a:t>
            </a:r>
            <a:r>
              <a:rPr lang="en-US" sz="4000" dirty="0" err="1"/>
              <a:t>stämmoordförande</a:t>
            </a:r>
            <a:endParaRPr lang="en-US" sz="4000" dirty="0"/>
          </a:p>
          <a:p>
            <a:pPr marL="0" indent="0">
              <a:buNone/>
            </a:pPr>
            <a:endParaRPr lang="en-US" dirty="0"/>
          </a:p>
          <a:p>
            <a:r>
              <a:rPr lang="sv-SE"/>
              <a:t>Förslag </a:t>
            </a:r>
            <a:r>
              <a:rPr lang="sv-SE" smtClean="0"/>
              <a:t>stämmoordförande</a:t>
            </a:r>
            <a:endParaRPr lang="en-US" dirty="0"/>
          </a:p>
        </p:txBody>
      </p:sp>
    </p:spTree>
    <p:extLst>
      <p:ext uri="{BB962C8B-B14F-4D97-AF65-F5344CB8AC3E}">
        <p14:creationId xmlns:p14="http://schemas.microsoft.com/office/powerpoint/2010/main" val="3708239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a:p>
          <a:p>
            <a:pPr algn="ctr"/>
            <a:endParaRPr lang="en-US" dirty="0"/>
          </a:p>
          <a:p>
            <a:r>
              <a:rPr lang="en-US" sz="4000" dirty="0"/>
              <a:t>Val </a:t>
            </a:r>
            <a:r>
              <a:rPr lang="en-US" sz="4000" dirty="0" err="1"/>
              <a:t>av</a:t>
            </a:r>
            <a:r>
              <a:rPr lang="en-US" sz="4000" dirty="0"/>
              <a:t> </a:t>
            </a:r>
            <a:r>
              <a:rPr lang="en-US" sz="4000" dirty="0" err="1"/>
              <a:t>sekreterare</a:t>
            </a:r>
            <a:r>
              <a:rPr lang="en-US" sz="4000" dirty="0"/>
              <a:t> </a:t>
            </a:r>
            <a:r>
              <a:rPr lang="en-US" sz="4000" dirty="0" err="1"/>
              <a:t>för</a:t>
            </a:r>
            <a:r>
              <a:rPr lang="en-US" sz="4000" dirty="0"/>
              <a:t> </a:t>
            </a:r>
            <a:r>
              <a:rPr lang="en-US" sz="4000" dirty="0" err="1"/>
              <a:t>årsmötet</a:t>
            </a:r>
            <a:endParaRPr lang="en-US" sz="4000" dirty="0"/>
          </a:p>
          <a:p>
            <a:endParaRPr lang="sv-SE" dirty="0"/>
          </a:p>
          <a:p>
            <a:r>
              <a:rPr lang="sv-SE" dirty="0"/>
              <a:t>Förslag (Anne Holmén)</a:t>
            </a:r>
            <a:endParaRPr lang="en-US" dirty="0"/>
          </a:p>
          <a:p>
            <a:endParaRPr lang="en-US" dirty="0"/>
          </a:p>
        </p:txBody>
      </p:sp>
    </p:spTree>
    <p:extLst>
      <p:ext uri="{BB962C8B-B14F-4D97-AF65-F5344CB8AC3E}">
        <p14:creationId xmlns:p14="http://schemas.microsoft.com/office/powerpoint/2010/main" val="3562125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a:p>
          <a:p>
            <a:pPr algn="ctr"/>
            <a:endParaRPr lang="en-US" dirty="0"/>
          </a:p>
          <a:p>
            <a:r>
              <a:rPr lang="en-US" sz="4000" dirty="0" err="1"/>
              <a:t>Godkännande</a:t>
            </a:r>
            <a:r>
              <a:rPr lang="en-US" sz="4000" dirty="0"/>
              <a:t> </a:t>
            </a:r>
            <a:r>
              <a:rPr lang="en-US" sz="4000" dirty="0" err="1"/>
              <a:t>av</a:t>
            </a:r>
            <a:r>
              <a:rPr lang="en-US" sz="4000" dirty="0"/>
              <a:t> </a:t>
            </a:r>
            <a:r>
              <a:rPr lang="en-US" sz="4000" dirty="0" err="1"/>
              <a:t>röstlängd</a:t>
            </a:r>
            <a:endParaRPr lang="en-US" sz="4000" dirty="0"/>
          </a:p>
          <a:p>
            <a:endParaRPr lang="en-US" dirty="0"/>
          </a:p>
        </p:txBody>
      </p:sp>
    </p:spTree>
    <p:extLst>
      <p:ext uri="{BB962C8B-B14F-4D97-AF65-F5344CB8AC3E}">
        <p14:creationId xmlns:p14="http://schemas.microsoft.com/office/powerpoint/2010/main" val="3630235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D494F348-23D8-3245-BC7A-6215BC6650F4}"/>
              </a:ext>
            </a:extLst>
          </p:cNvPr>
          <p:cNvSpPr>
            <a:spLocks noGrp="1"/>
          </p:cNvSpPr>
          <p:nvPr>
            <p:ph idx="1"/>
          </p:nvPr>
        </p:nvSpPr>
        <p:spPr/>
        <p:txBody>
          <a:bodyPr>
            <a:normAutofit/>
          </a:bodyPr>
          <a:lstStyle/>
          <a:p>
            <a:r>
              <a:rPr lang="sv-SE" sz="4000" dirty="0"/>
              <a:t>Fråga om närvarorätt i föreningsstämman</a:t>
            </a:r>
          </a:p>
        </p:txBody>
      </p:sp>
    </p:spTree>
    <p:extLst>
      <p:ext uri="{BB962C8B-B14F-4D97-AF65-F5344CB8AC3E}">
        <p14:creationId xmlns:p14="http://schemas.microsoft.com/office/powerpoint/2010/main" val="3680587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1154</Words>
  <Application>Microsoft Office PowerPoint</Application>
  <PresentationFormat>Widescreen</PresentationFormat>
  <Paragraphs>218</Paragraphs>
  <Slides>58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4" baseType="lpstr">
      <vt:lpstr>Arial</vt:lpstr>
      <vt:lpstr>Calibri</vt:lpstr>
      <vt:lpstr>Calibri Light</vt:lpstr>
      <vt:lpstr>Times New Roman</vt:lpstr>
      <vt:lpstr>Office Theme</vt:lpstr>
      <vt:lpstr>Document</vt:lpstr>
      <vt:lpstr>BRF Östra Porten</vt:lpstr>
      <vt:lpstr>Dagordning</vt:lpstr>
      <vt:lpstr>Föreningsstämmans öppnande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Besöksstatistik hemsida jan-apr 2019</vt:lpstr>
      <vt:lpstr>PowerPoint Presentation</vt:lpstr>
      <vt:lpstr>PowerPoint Presentation</vt:lpstr>
      <vt:lpstr>PowerPoint Presentation</vt:lpstr>
      <vt:lpstr>PowerPoint Presentation</vt:lpstr>
      <vt:lpstr>BRF Östra Portens organisation</vt:lpstr>
      <vt:lpstr>Underhållsteamet</vt:lpstr>
      <vt:lpstr>Markteamet</vt:lpstr>
      <vt:lpstr>Fastighet</vt:lpstr>
      <vt:lpstr>Festkommittén</vt:lpstr>
      <vt:lpstr>Välkomstkommittén  </vt:lpstr>
      <vt:lpstr>Hemsida</vt:lpstr>
      <vt:lpstr>PowerPoint Presentation</vt:lpstr>
      <vt:lpstr>PowerPoint Presentation</vt:lpstr>
      <vt:lpstr>Arbetsbeskrivning och mandat till Revisor: Löpande utvärdera styrelsens arbete; planering, genomförande och utvärdering. Ska delta vid två ordinarie styrelsemöten per år samt vid budgetmötet. Samarbetar med av föreningsstämman utsedd revisor.</vt:lpstr>
      <vt:lpstr>PowerPoint Presentation</vt:lpstr>
      <vt:lpstr>Kvartalsrapport innevarande år (jan – mar 2019) samt årsbudget </vt:lpstr>
      <vt:lpstr>Beslut om fastställande av resultaträkning och balansräkning</vt:lpstr>
      <vt:lpstr>Not 4 2018 jämnfört 2017</vt:lpstr>
      <vt:lpstr>Not 5 2018 jämnfört 2017</vt:lpstr>
      <vt:lpstr>PowerPoint Presentation</vt:lpstr>
      <vt:lpstr>PowerPoint Presentation</vt:lpstr>
      <vt:lpstr>PowerPoint Presentation</vt:lpstr>
      <vt:lpstr>PowerPoint Presentation</vt:lpstr>
      <vt:lpstr>Förslag arvoden</vt:lpstr>
      <vt:lpstr>Förslag arvoden fortsättning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Mötesersättning till kassör</vt:lpstr>
      <vt:lpstr>Laddstolpar till el-/hybridbil</vt:lpstr>
      <vt:lpstr>Plantering av äppleträd utanför ÖP21</vt:lpstr>
      <vt:lpstr>Tag hjälp vid förändring/renovering av byggnader</vt:lpstr>
      <vt:lpstr>Tag hjälp vid förändring fortsättning</vt:lpstr>
      <vt:lpstr>Ändra trivselregler så gasolgrill får användas på balkong</vt:lpstr>
      <vt:lpstr>PowerPoint Presentation</vt:lpstr>
      <vt:lpstr>PowerPoint Presentation</vt:lpstr>
    </vt:vector>
  </TitlesOfParts>
  <Company>Consilium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Wenklo, Henrik</dc:creator>
  <cp:lastModifiedBy>Wenklo, Henrik</cp:lastModifiedBy>
  <cp:revision>102</cp:revision>
  <dcterms:created xsi:type="dcterms:W3CDTF">2019-01-27T11:51:42Z</dcterms:created>
  <dcterms:modified xsi:type="dcterms:W3CDTF">2019-05-12T14:18:07Z</dcterms:modified>
</cp:coreProperties>
</file>